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xlsx" ContentType="application/vnd.openxmlformats-officedocument.spreadsheetml.sheet"/>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3.xml" ContentType="application/vnd.openxmlformats-officedocument.theme+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2.xml" ContentType="application/vnd.openxmlformats-officedocument.themeOverr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4"/>
    <p:sldMasterId id="2147483760" r:id="rId5"/>
    <p:sldMasterId id="2147483650" r:id="rId6"/>
    <p:sldMasterId id="2147483765" r:id="rId7"/>
  </p:sldMasterIdLst>
  <p:notesMasterIdLst>
    <p:notesMasterId r:id="rId38"/>
  </p:notesMasterIdLst>
  <p:handoutMasterIdLst>
    <p:handoutMasterId r:id="rId39"/>
  </p:handoutMasterIdLst>
  <p:sldIdLst>
    <p:sldId id="272" r:id="rId8"/>
    <p:sldId id="304" r:id="rId9"/>
    <p:sldId id="298" r:id="rId10"/>
    <p:sldId id="273" r:id="rId11"/>
    <p:sldId id="316" r:id="rId12"/>
    <p:sldId id="275" r:id="rId13"/>
    <p:sldId id="284" r:id="rId14"/>
    <p:sldId id="287" r:id="rId15"/>
    <p:sldId id="295" r:id="rId16"/>
    <p:sldId id="297" r:id="rId17"/>
    <p:sldId id="294" r:id="rId18"/>
    <p:sldId id="288" r:id="rId19"/>
    <p:sldId id="291" r:id="rId20"/>
    <p:sldId id="293" r:id="rId21"/>
    <p:sldId id="289" r:id="rId22"/>
    <p:sldId id="299" r:id="rId23"/>
    <p:sldId id="300" r:id="rId24"/>
    <p:sldId id="301" r:id="rId25"/>
    <p:sldId id="305" r:id="rId26"/>
    <p:sldId id="302" r:id="rId27"/>
    <p:sldId id="306" r:id="rId28"/>
    <p:sldId id="303" r:id="rId29"/>
    <p:sldId id="307" r:id="rId30"/>
    <p:sldId id="308" r:id="rId31"/>
    <p:sldId id="309" r:id="rId32"/>
    <p:sldId id="310" r:id="rId33"/>
    <p:sldId id="314" r:id="rId34"/>
    <p:sldId id="312" r:id="rId35"/>
    <p:sldId id="313" r:id="rId36"/>
    <p:sldId id="315" r:id="rId37"/>
  </p:sldIdLst>
  <p:sldSz cx="12192000" cy="6858000"/>
  <p:notesSz cx="9144000" cy="6858000"/>
  <p:defaultTextStyle>
    <a:defPPr>
      <a:defRPr lang="fr-FR"/>
    </a:defPPr>
    <a:lvl1pPr algn="l" rtl="0" eaLnBrk="0" fontAlgn="base" hangingPunct="0">
      <a:spcBef>
        <a:spcPct val="0"/>
      </a:spcBef>
      <a:spcAft>
        <a:spcPct val="0"/>
      </a:spcAft>
      <a:defRPr sz="2400" kern="1200">
        <a:solidFill>
          <a:schemeClr val="tx1"/>
        </a:solidFill>
        <a:latin typeface="Arial" panose="020B0604020202020204" pitchFamily="34" charset="0"/>
        <a:ea typeface="ヒラギノ角ゴ Pro W3" panose="020B0300000000000000" pitchFamily="34" charset="-128"/>
        <a:cs typeface="ヒラギノ角ゴ Pro W3" panose="020B0300000000000000" pitchFamily="34" charset="-128"/>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ヒラギノ角ゴ Pro W3" panose="020B0300000000000000" pitchFamily="34" charset="-128"/>
        <a:cs typeface="ヒラギノ角ゴ Pro W3" panose="020B0300000000000000" pitchFamily="34" charset="-128"/>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ヒラギノ角ゴ Pro W3" panose="020B0300000000000000" pitchFamily="34" charset="-128"/>
        <a:cs typeface="ヒラギノ角ゴ Pro W3" panose="020B0300000000000000" pitchFamily="34" charset="-128"/>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ヒラギノ角ゴ Pro W3" panose="020B0300000000000000" pitchFamily="34" charset="-128"/>
        <a:cs typeface="ヒラギノ角ゴ Pro W3" panose="020B0300000000000000" pitchFamily="34" charset="-128"/>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ヒラギノ角ゴ Pro W3" panose="020B0300000000000000" pitchFamily="34" charset="-128"/>
        <a:cs typeface="ヒラギノ角ゴ Pro W3" panose="020B0300000000000000" pitchFamily="34" charset="-128"/>
      </a:defRPr>
    </a:lvl5pPr>
    <a:lvl6pPr marL="2286000" algn="l" defTabSz="914400" rtl="0" eaLnBrk="1" latinLnBrk="0" hangingPunct="1">
      <a:defRPr sz="2400" kern="1200">
        <a:solidFill>
          <a:schemeClr val="tx1"/>
        </a:solidFill>
        <a:latin typeface="Arial" panose="020B0604020202020204" pitchFamily="34" charset="0"/>
        <a:ea typeface="ヒラギノ角ゴ Pro W3" panose="020B0300000000000000" pitchFamily="34" charset="-128"/>
        <a:cs typeface="ヒラギノ角ゴ Pro W3" panose="020B0300000000000000" pitchFamily="34" charset="-128"/>
      </a:defRPr>
    </a:lvl6pPr>
    <a:lvl7pPr marL="2743200" algn="l" defTabSz="914400" rtl="0" eaLnBrk="1" latinLnBrk="0" hangingPunct="1">
      <a:defRPr sz="2400" kern="1200">
        <a:solidFill>
          <a:schemeClr val="tx1"/>
        </a:solidFill>
        <a:latin typeface="Arial" panose="020B0604020202020204" pitchFamily="34" charset="0"/>
        <a:ea typeface="ヒラギノ角ゴ Pro W3" panose="020B0300000000000000" pitchFamily="34" charset="-128"/>
        <a:cs typeface="ヒラギノ角ゴ Pro W3" panose="020B0300000000000000" pitchFamily="34" charset="-128"/>
      </a:defRPr>
    </a:lvl7pPr>
    <a:lvl8pPr marL="3200400" algn="l" defTabSz="914400" rtl="0" eaLnBrk="1" latinLnBrk="0" hangingPunct="1">
      <a:defRPr sz="2400" kern="1200">
        <a:solidFill>
          <a:schemeClr val="tx1"/>
        </a:solidFill>
        <a:latin typeface="Arial" panose="020B0604020202020204" pitchFamily="34" charset="0"/>
        <a:ea typeface="ヒラギノ角ゴ Pro W3" panose="020B0300000000000000" pitchFamily="34" charset="-128"/>
        <a:cs typeface="ヒラギノ角ゴ Pro W3" panose="020B0300000000000000" pitchFamily="34" charset="-128"/>
      </a:defRPr>
    </a:lvl8pPr>
    <a:lvl9pPr marL="3657600" algn="l" defTabSz="914400" rtl="0" eaLnBrk="1" latinLnBrk="0" hangingPunct="1">
      <a:defRPr sz="2400" kern="1200">
        <a:solidFill>
          <a:schemeClr val="tx1"/>
        </a:solidFill>
        <a:latin typeface="Arial" panose="020B0604020202020204" pitchFamily="34" charset="0"/>
        <a:ea typeface="ヒラギノ角ゴ Pro W3" panose="020B0300000000000000" pitchFamily="34" charset="-128"/>
        <a:cs typeface="ヒラギノ角ゴ Pro W3" panose="020B0300000000000000" pitchFamily="34" charset="-128"/>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15:guide id="1" orient="horz" pos="2160" userDrawn="1">
          <p15:clr>
            <a:srgbClr val="A4A3A4"/>
          </p15:clr>
        </p15:guide>
        <p15:guide id="2" pos="288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1AB9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1E4AEA4-8DFA-4A89-87EB-49C32662AFE0}">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84E427A-3D55-4303-BF80-6455036E1DE7}" styleName="Style à thème 1 - Accentuation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21E4AEA4-8DFA-4A89-87EB-49C32662AFE0}" styleName="Style moyen 2 - Accentuation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74338" autoAdjust="0"/>
  </p:normalViewPr>
  <p:slideViewPr>
    <p:cSldViewPr>
      <p:cViewPr varScale="1">
        <p:scale>
          <a:sx n="116" d="100"/>
          <a:sy n="116" d="100"/>
        </p:scale>
        <p:origin x="336" y="108"/>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53" d="100"/>
          <a:sy n="53" d="100"/>
        </p:scale>
        <p:origin x="-1224" y="-90"/>
      </p:cViewPr>
      <p:guideLst>
        <p:guide orient="horz" pos="2160"/>
        <p:guide pos="288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handoutMaster" Target="handoutMasters/handoutMaster1.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theme" Target="theme/theme1.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slide" Target="slides/slide22.xml"/><Relationship Id="rId41"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tableStyles" Target="tableStyles.xml"/><Relationship Id="rId8" Type="http://schemas.openxmlformats.org/officeDocument/2006/relationships/slide" Target="slides/slide1.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package" Target="../embeddings/Feuille_de_calcul_Microsoft_Excel1.xlsx"/></Relationships>
</file>

<file path=ppt/charts/_rels/chart2.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package" Target="../embeddings/Feuille_de_calcul_Microsoft_Excel2.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fr-CA" dirty="0" smtClean="0"/>
              <a:t>Récolte</a:t>
            </a:r>
            <a:endParaRPr lang="en-CA"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smoothMarker"/>
        <c:varyColors val="0"/>
        <c:ser>
          <c:idx val="0"/>
          <c:order val="0"/>
          <c:tx>
            <c:strRef>
              <c:f>Feuil1!$B$1</c:f>
              <c:strCache>
                <c:ptCount val="1"/>
                <c:pt idx="0">
                  <c:v>L0.05</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Feuil1!$A$2:$A$1048356</c:f>
              <c:numCache>
                <c:formatCode>General</c:formatCode>
                <c:ptCount val="1048355"/>
                <c:pt idx="0">
                  <c:v>1</c:v>
                </c:pt>
                <c:pt idx="1">
                  <c:v>2</c:v>
                </c:pt>
                <c:pt idx="2">
                  <c:v>3</c:v>
                </c:pt>
                <c:pt idx="3">
                  <c:v>4</c:v>
                </c:pt>
                <c:pt idx="4">
                  <c:v>5</c:v>
                </c:pt>
                <c:pt idx="5">
                  <c:v>6</c:v>
                </c:pt>
                <c:pt idx="6">
                  <c:v>7</c:v>
                </c:pt>
                <c:pt idx="7">
                  <c:v>8</c:v>
                </c:pt>
                <c:pt idx="8">
                  <c:v>9</c:v>
                </c:pt>
                <c:pt idx="9">
                  <c:v>10</c:v>
                </c:pt>
              </c:numCache>
            </c:numRef>
          </c:xVal>
          <c:yVal>
            <c:numRef>
              <c:f>Feuil1!$B$2:$B$1048356</c:f>
              <c:numCache>
                <c:formatCode>General</c:formatCode>
                <c:ptCount val="1048355"/>
                <c:pt idx="0">
                  <c:v>1</c:v>
                </c:pt>
                <c:pt idx="1">
                  <c:v>0.4</c:v>
                </c:pt>
                <c:pt idx="2">
                  <c:v>0.2</c:v>
                </c:pt>
                <c:pt idx="3">
                  <c:v>0</c:v>
                </c:pt>
                <c:pt idx="4">
                  <c:v>0</c:v>
                </c:pt>
                <c:pt idx="5">
                  <c:v>0</c:v>
                </c:pt>
                <c:pt idx="6">
                  <c:v>0</c:v>
                </c:pt>
                <c:pt idx="7">
                  <c:v>0</c:v>
                </c:pt>
                <c:pt idx="8">
                  <c:v>0</c:v>
                </c:pt>
                <c:pt idx="9">
                  <c:v>0</c:v>
                </c:pt>
              </c:numCache>
            </c:numRef>
          </c:yVal>
          <c:smooth val="1"/>
        </c:ser>
        <c:ser>
          <c:idx val="1"/>
          <c:order val="1"/>
          <c:tx>
            <c:strRef>
              <c:f>Feuil1!$C$1</c:f>
              <c:strCache>
                <c:ptCount val="1"/>
                <c:pt idx="0">
                  <c:v>L0.1</c:v>
                </c:pt>
              </c:strCache>
            </c:strRef>
          </c:tx>
          <c:spPr>
            <a:ln w="19050" cap="rnd">
              <a:solidFill>
                <a:schemeClr val="accent2"/>
              </a:solidFill>
              <a:round/>
            </a:ln>
            <a:effectLst/>
          </c:spPr>
          <c:marker>
            <c:symbol val="circle"/>
            <c:size val="5"/>
            <c:spPr>
              <a:solidFill>
                <a:schemeClr val="accent2"/>
              </a:solidFill>
              <a:ln w="9525">
                <a:solidFill>
                  <a:schemeClr val="accent2"/>
                </a:solidFill>
              </a:ln>
              <a:effectLst/>
            </c:spPr>
          </c:marker>
          <c:xVal>
            <c:numRef>
              <c:f>Feuil1!$A$2:$A$1048356</c:f>
              <c:numCache>
                <c:formatCode>General</c:formatCode>
                <c:ptCount val="1048355"/>
                <c:pt idx="0">
                  <c:v>1</c:v>
                </c:pt>
                <c:pt idx="1">
                  <c:v>2</c:v>
                </c:pt>
                <c:pt idx="2">
                  <c:v>3</c:v>
                </c:pt>
                <c:pt idx="3">
                  <c:v>4</c:v>
                </c:pt>
                <c:pt idx="4">
                  <c:v>5</c:v>
                </c:pt>
                <c:pt idx="5">
                  <c:v>6</c:v>
                </c:pt>
                <c:pt idx="6">
                  <c:v>7</c:v>
                </c:pt>
                <c:pt idx="7">
                  <c:v>8</c:v>
                </c:pt>
                <c:pt idx="8">
                  <c:v>9</c:v>
                </c:pt>
                <c:pt idx="9">
                  <c:v>10</c:v>
                </c:pt>
              </c:numCache>
            </c:numRef>
          </c:xVal>
          <c:yVal>
            <c:numRef>
              <c:f>Feuil1!$C$2:$C$1048356</c:f>
              <c:numCache>
                <c:formatCode>General</c:formatCode>
                <c:ptCount val="1048355"/>
                <c:pt idx="0">
                  <c:v>1</c:v>
                </c:pt>
                <c:pt idx="1">
                  <c:v>0.8</c:v>
                </c:pt>
                <c:pt idx="2">
                  <c:v>0.4</c:v>
                </c:pt>
                <c:pt idx="3">
                  <c:v>0.2</c:v>
                </c:pt>
                <c:pt idx="4">
                  <c:v>0</c:v>
                </c:pt>
                <c:pt idx="5">
                  <c:v>0</c:v>
                </c:pt>
                <c:pt idx="6">
                  <c:v>0</c:v>
                </c:pt>
                <c:pt idx="7">
                  <c:v>0</c:v>
                </c:pt>
                <c:pt idx="8">
                  <c:v>0</c:v>
                </c:pt>
                <c:pt idx="9">
                  <c:v>0</c:v>
                </c:pt>
              </c:numCache>
            </c:numRef>
          </c:yVal>
          <c:smooth val="1"/>
        </c:ser>
        <c:ser>
          <c:idx val="2"/>
          <c:order val="2"/>
          <c:tx>
            <c:strRef>
              <c:f>Feuil1!$D$1</c:f>
              <c:strCache>
                <c:ptCount val="1"/>
                <c:pt idx="0">
                  <c:v>L0.15</c:v>
                </c:pt>
              </c:strCache>
            </c:strRef>
          </c:tx>
          <c:spPr>
            <a:ln w="19050" cap="rnd">
              <a:solidFill>
                <a:schemeClr val="accent3"/>
              </a:solidFill>
              <a:round/>
            </a:ln>
            <a:effectLst/>
          </c:spPr>
          <c:marker>
            <c:symbol val="circle"/>
            <c:size val="5"/>
            <c:spPr>
              <a:solidFill>
                <a:schemeClr val="accent3"/>
              </a:solidFill>
              <a:ln w="9525">
                <a:solidFill>
                  <a:schemeClr val="accent3"/>
                </a:solidFill>
              </a:ln>
              <a:effectLst/>
            </c:spPr>
          </c:marker>
          <c:xVal>
            <c:numRef>
              <c:f>Feuil1!$A$2:$A$1048356</c:f>
              <c:numCache>
                <c:formatCode>General</c:formatCode>
                <c:ptCount val="1048355"/>
                <c:pt idx="0">
                  <c:v>1</c:v>
                </c:pt>
                <c:pt idx="1">
                  <c:v>2</c:v>
                </c:pt>
                <c:pt idx="2">
                  <c:v>3</c:v>
                </c:pt>
                <c:pt idx="3">
                  <c:v>4</c:v>
                </c:pt>
                <c:pt idx="4">
                  <c:v>5</c:v>
                </c:pt>
                <c:pt idx="5">
                  <c:v>6</c:v>
                </c:pt>
                <c:pt idx="6">
                  <c:v>7</c:v>
                </c:pt>
                <c:pt idx="7">
                  <c:v>8</c:v>
                </c:pt>
                <c:pt idx="8">
                  <c:v>9</c:v>
                </c:pt>
                <c:pt idx="9">
                  <c:v>10</c:v>
                </c:pt>
              </c:numCache>
            </c:numRef>
          </c:xVal>
          <c:yVal>
            <c:numRef>
              <c:f>Feuil1!$D$2:$D$1048356</c:f>
              <c:numCache>
                <c:formatCode>General</c:formatCode>
                <c:ptCount val="1048355"/>
                <c:pt idx="0">
                  <c:v>1</c:v>
                </c:pt>
                <c:pt idx="1">
                  <c:v>1</c:v>
                </c:pt>
                <c:pt idx="2">
                  <c:v>0.7</c:v>
                </c:pt>
                <c:pt idx="3">
                  <c:v>0.6</c:v>
                </c:pt>
                <c:pt idx="4">
                  <c:v>0.4</c:v>
                </c:pt>
                <c:pt idx="5">
                  <c:v>0.4</c:v>
                </c:pt>
                <c:pt idx="6">
                  <c:v>0.3</c:v>
                </c:pt>
                <c:pt idx="7">
                  <c:v>0.2</c:v>
                </c:pt>
                <c:pt idx="8">
                  <c:v>0</c:v>
                </c:pt>
                <c:pt idx="9">
                  <c:v>0</c:v>
                </c:pt>
              </c:numCache>
            </c:numRef>
          </c:yVal>
          <c:smooth val="1"/>
        </c:ser>
        <c:ser>
          <c:idx val="3"/>
          <c:order val="3"/>
          <c:tx>
            <c:strRef>
              <c:f>Feuil1!$E$1</c:f>
              <c:strCache>
                <c:ptCount val="1"/>
                <c:pt idx="0">
                  <c:v>L0.20</c:v>
                </c:pt>
              </c:strCache>
            </c:strRef>
          </c:tx>
          <c:spPr>
            <a:ln w="19050" cap="rnd">
              <a:solidFill>
                <a:schemeClr val="accent4"/>
              </a:solidFill>
              <a:round/>
            </a:ln>
            <a:effectLst/>
          </c:spPr>
          <c:marker>
            <c:symbol val="circle"/>
            <c:size val="5"/>
            <c:spPr>
              <a:solidFill>
                <a:schemeClr val="accent4"/>
              </a:solidFill>
              <a:ln w="9525">
                <a:solidFill>
                  <a:schemeClr val="accent4"/>
                </a:solidFill>
              </a:ln>
              <a:effectLst/>
            </c:spPr>
          </c:marker>
          <c:xVal>
            <c:numRef>
              <c:f>Feuil1!$A$2:$A$1048356</c:f>
              <c:numCache>
                <c:formatCode>General</c:formatCode>
                <c:ptCount val="1048355"/>
                <c:pt idx="0">
                  <c:v>1</c:v>
                </c:pt>
                <c:pt idx="1">
                  <c:v>2</c:v>
                </c:pt>
                <c:pt idx="2">
                  <c:v>3</c:v>
                </c:pt>
                <c:pt idx="3">
                  <c:v>4</c:v>
                </c:pt>
                <c:pt idx="4">
                  <c:v>5</c:v>
                </c:pt>
                <c:pt idx="5">
                  <c:v>6</c:v>
                </c:pt>
                <c:pt idx="6">
                  <c:v>7</c:v>
                </c:pt>
                <c:pt idx="7">
                  <c:v>8</c:v>
                </c:pt>
                <c:pt idx="8">
                  <c:v>9</c:v>
                </c:pt>
                <c:pt idx="9">
                  <c:v>10</c:v>
                </c:pt>
              </c:numCache>
            </c:numRef>
          </c:xVal>
          <c:yVal>
            <c:numRef>
              <c:f>Feuil1!$E$2:$E$1048356</c:f>
              <c:numCache>
                <c:formatCode>General</c:formatCode>
                <c:ptCount val="1048355"/>
                <c:pt idx="0">
                  <c:v>1</c:v>
                </c:pt>
                <c:pt idx="1">
                  <c:v>1</c:v>
                </c:pt>
                <c:pt idx="2">
                  <c:v>0.8</c:v>
                </c:pt>
                <c:pt idx="3">
                  <c:v>0.8</c:v>
                </c:pt>
                <c:pt idx="4">
                  <c:v>0.7</c:v>
                </c:pt>
                <c:pt idx="5">
                  <c:v>0.7</c:v>
                </c:pt>
                <c:pt idx="6">
                  <c:v>0.6</c:v>
                </c:pt>
                <c:pt idx="7">
                  <c:v>0.6</c:v>
                </c:pt>
                <c:pt idx="8">
                  <c:v>0.4</c:v>
                </c:pt>
                <c:pt idx="9">
                  <c:v>0.3</c:v>
                </c:pt>
              </c:numCache>
            </c:numRef>
          </c:yVal>
          <c:smooth val="1"/>
        </c:ser>
        <c:dLbls>
          <c:showLegendKey val="0"/>
          <c:showVal val="0"/>
          <c:showCatName val="0"/>
          <c:showSerName val="0"/>
          <c:showPercent val="0"/>
          <c:showBubbleSize val="0"/>
        </c:dLbls>
        <c:axId val="1097237968"/>
        <c:axId val="1097246672"/>
      </c:scatterChart>
      <c:valAx>
        <c:axId val="1097237968"/>
        <c:scaling>
          <c:orientation val="minMax"/>
          <c:max val="10"/>
          <c:min val="1"/>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CA" dirty="0" err="1" smtClean="0"/>
                  <a:t>Période</a:t>
                </a:r>
                <a:endParaRPr lang="en-CA" dirty="0"/>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097246672"/>
        <c:crosses val="autoZero"/>
        <c:crossBetween val="midCat"/>
      </c:valAx>
      <c:valAx>
        <c:axId val="1097246672"/>
        <c:scaling>
          <c:orientation val="minMax"/>
          <c:max val="1"/>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CA" dirty="0" err="1" smtClean="0"/>
                  <a:t>Probabilité</a:t>
                </a:r>
                <a:endParaRPr lang="en-CA" dirty="0"/>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097237968"/>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CA"/>
              <a:t>Inventaire</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smoothMarker"/>
        <c:varyColors val="0"/>
        <c:ser>
          <c:idx val="0"/>
          <c:order val="0"/>
          <c:tx>
            <c:strRef>
              <c:f>Feuil1!$B$1</c:f>
              <c:strCache>
                <c:ptCount val="1"/>
                <c:pt idx="0">
                  <c:v>U0.05</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Feuil1!$A$2:$A$11</c:f>
              <c:numCache>
                <c:formatCode>General</c:formatCode>
                <c:ptCount val="10"/>
                <c:pt idx="0">
                  <c:v>1</c:v>
                </c:pt>
                <c:pt idx="1">
                  <c:v>2</c:v>
                </c:pt>
                <c:pt idx="2">
                  <c:v>3</c:v>
                </c:pt>
                <c:pt idx="3">
                  <c:v>4</c:v>
                </c:pt>
                <c:pt idx="4">
                  <c:v>5</c:v>
                </c:pt>
                <c:pt idx="5">
                  <c:v>6</c:v>
                </c:pt>
                <c:pt idx="6">
                  <c:v>7</c:v>
                </c:pt>
                <c:pt idx="7">
                  <c:v>8</c:v>
                </c:pt>
                <c:pt idx="8">
                  <c:v>9</c:v>
                </c:pt>
                <c:pt idx="9">
                  <c:v>10</c:v>
                </c:pt>
              </c:numCache>
            </c:numRef>
          </c:xVal>
          <c:yVal>
            <c:numRef>
              <c:f>Feuil1!$B$2:$B$11</c:f>
              <c:numCache>
                <c:formatCode>General</c:formatCode>
                <c:ptCount val="10"/>
                <c:pt idx="0">
                  <c:v>0.8</c:v>
                </c:pt>
                <c:pt idx="1">
                  <c:v>0.6</c:v>
                </c:pt>
                <c:pt idx="2">
                  <c:v>0.5</c:v>
                </c:pt>
                <c:pt idx="3">
                  <c:v>0.5</c:v>
                </c:pt>
                <c:pt idx="4">
                  <c:v>0.4</c:v>
                </c:pt>
                <c:pt idx="5">
                  <c:v>0.3</c:v>
                </c:pt>
                <c:pt idx="6">
                  <c:v>0.3</c:v>
                </c:pt>
                <c:pt idx="7">
                  <c:v>0.1</c:v>
                </c:pt>
                <c:pt idx="8">
                  <c:v>0</c:v>
                </c:pt>
                <c:pt idx="9">
                  <c:v>0</c:v>
                </c:pt>
              </c:numCache>
            </c:numRef>
          </c:yVal>
          <c:smooth val="1"/>
        </c:ser>
        <c:ser>
          <c:idx val="1"/>
          <c:order val="1"/>
          <c:tx>
            <c:strRef>
              <c:f>Feuil1!$C$1</c:f>
              <c:strCache>
                <c:ptCount val="1"/>
                <c:pt idx="0">
                  <c:v>U0.10</c:v>
                </c:pt>
              </c:strCache>
            </c:strRef>
          </c:tx>
          <c:spPr>
            <a:ln w="19050" cap="rnd">
              <a:solidFill>
                <a:schemeClr val="accent2"/>
              </a:solidFill>
              <a:round/>
            </a:ln>
            <a:effectLst/>
          </c:spPr>
          <c:marker>
            <c:symbol val="circle"/>
            <c:size val="5"/>
            <c:spPr>
              <a:solidFill>
                <a:schemeClr val="accent2"/>
              </a:solidFill>
              <a:ln w="9525">
                <a:solidFill>
                  <a:schemeClr val="accent2"/>
                </a:solidFill>
              </a:ln>
              <a:effectLst/>
            </c:spPr>
          </c:marker>
          <c:xVal>
            <c:numRef>
              <c:f>Feuil1!$A$2:$A$11</c:f>
              <c:numCache>
                <c:formatCode>General</c:formatCode>
                <c:ptCount val="10"/>
                <c:pt idx="0">
                  <c:v>1</c:v>
                </c:pt>
                <c:pt idx="1">
                  <c:v>2</c:v>
                </c:pt>
                <c:pt idx="2">
                  <c:v>3</c:v>
                </c:pt>
                <c:pt idx="3">
                  <c:v>4</c:v>
                </c:pt>
                <c:pt idx="4">
                  <c:v>5</c:v>
                </c:pt>
                <c:pt idx="5">
                  <c:v>6</c:v>
                </c:pt>
                <c:pt idx="6">
                  <c:v>7</c:v>
                </c:pt>
                <c:pt idx="7">
                  <c:v>8</c:v>
                </c:pt>
                <c:pt idx="8">
                  <c:v>9</c:v>
                </c:pt>
                <c:pt idx="9">
                  <c:v>10</c:v>
                </c:pt>
              </c:numCache>
            </c:numRef>
          </c:xVal>
          <c:yVal>
            <c:numRef>
              <c:f>Feuil1!$C$2:$C$11</c:f>
              <c:numCache>
                <c:formatCode>General</c:formatCode>
                <c:ptCount val="10"/>
                <c:pt idx="0">
                  <c:v>1</c:v>
                </c:pt>
                <c:pt idx="1">
                  <c:v>0.8</c:v>
                </c:pt>
                <c:pt idx="2">
                  <c:v>0.6</c:v>
                </c:pt>
                <c:pt idx="3">
                  <c:v>0.6</c:v>
                </c:pt>
                <c:pt idx="4">
                  <c:v>0.5</c:v>
                </c:pt>
                <c:pt idx="5">
                  <c:v>0.3</c:v>
                </c:pt>
                <c:pt idx="6">
                  <c:v>0.3</c:v>
                </c:pt>
                <c:pt idx="7">
                  <c:v>0.2</c:v>
                </c:pt>
                <c:pt idx="8">
                  <c:v>0</c:v>
                </c:pt>
                <c:pt idx="9">
                  <c:v>0</c:v>
                </c:pt>
              </c:numCache>
            </c:numRef>
          </c:yVal>
          <c:smooth val="1"/>
        </c:ser>
        <c:ser>
          <c:idx val="2"/>
          <c:order val="2"/>
          <c:tx>
            <c:strRef>
              <c:f>Feuil1!$D$1</c:f>
              <c:strCache>
                <c:ptCount val="1"/>
                <c:pt idx="0">
                  <c:v>U0.15</c:v>
                </c:pt>
              </c:strCache>
            </c:strRef>
          </c:tx>
          <c:spPr>
            <a:ln w="19050" cap="rnd">
              <a:solidFill>
                <a:schemeClr val="accent3"/>
              </a:solidFill>
              <a:round/>
            </a:ln>
            <a:effectLst/>
          </c:spPr>
          <c:marker>
            <c:symbol val="circle"/>
            <c:size val="5"/>
            <c:spPr>
              <a:solidFill>
                <a:schemeClr val="accent3"/>
              </a:solidFill>
              <a:ln w="9525">
                <a:solidFill>
                  <a:schemeClr val="accent3"/>
                </a:solidFill>
              </a:ln>
              <a:effectLst/>
            </c:spPr>
          </c:marker>
          <c:xVal>
            <c:numRef>
              <c:f>Feuil1!$A$2:$A$11</c:f>
              <c:numCache>
                <c:formatCode>General</c:formatCode>
                <c:ptCount val="10"/>
                <c:pt idx="0">
                  <c:v>1</c:v>
                </c:pt>
                <c:pt idx="1">
                  <c:v>2</c:v>
                </c:pt>
                <c:pt idx="2">
                  <c:v>3</c:v>
                </c:pt>
                <c:pt idx="3">
                  <c:v>4</c:v>
                </c:pt>
                <c:pt idx="4">
                  <c:v>5</c:v>
                </c:pt>
                <c:pt idx="5">
                  <c:v>6</c:v>
                </c:pt>
                <c:pt idx="6">
                  <c:v>7</c:v>
                </c:pt>
                <c:pt idx="7">
                  <c:v>8</c:v>
                </c:pt>
                <c:pt idx="8">
                  <c:v>9</c:v>
                </c:pt>
                <c:pt idx="9">
                  <c:v>10</c:v>
                </c:pt>
              </c:numCache>
            </c:numRef>
          </c:xVal>
          <c:yVal>
            <c:numRef>
              <c:f>Feuil1!$D$2:$D$11</c:f>
              <c:numCache>
                <c:formatCode>General</c:formatCode>
                <c:ptCount val="10"/>
                <c:pt idx="0">
                  <c:v>1</c:v>
                </c:pt>
                <c:pt idx="1">
                  <c:v>1</c:v>
                </c:pt>
                <c:pt idx="2">
                  <c:v>0.7</c:v>
                </c:pt>
                <c:pt idx="3">
                  <c:v>0.7</c:v>
                </c:pt>
                <c:pt idx="4">
                  <c:v>0.6</c:v>
                </c:pt>
                <c:pt idx="5">
                  <c:v>0.3</c:v>
                </c:pt>
                <c:pt idx="6">
                  <c:v>0.3</c:v>
                </c:pt>
                <c:pt idx="7">
                  <c:v>0.3</c:v>
                </c:pt>
                <c:pt idx="8">
                  <c:v>0</c:v>
                </c:pt>
                <c:pt idx="9">
                  <c:v>0</c:v>
                </c:pt>
              </c:numCache>
            </c:numRef>
          </c:yVal>
          <c:smooth val="1"/>
        </c:ser>
        <c:ser>
          <c:idx val="3"/>
          <c:order val="3"/>
          <c:tx>
            <c:strRef>
              <c:f>Feuil1!$E$1</c:f>
              <c:strCache>
                <c:ptCount val="1"/>
                <c:pt idx="0">
                  <c:v>U0.20</c:v>
                </c:pt>
              </c:strCache>
            </c:strRef>
          </c:tx>
          <c:spPr>
            <a:ln w="19050" cap="rnd">
              <a:solidFill>
                <a:schemeClr val="accent4"/>
              </a:solidFill>
              <a:round/>
            </a:ln>
            <a:effectLst/>
          </c:spPr>
          <c:marker>
            <c:symbol val="circle"/>
            <c:size val="5"/>
            <c:spPr>
              <a:solidFill>
                <a:schemeClr val="accent4"/>
              </a:solidFill>
              <a:ln w="9525">
                <a:solidFill>
                  <a:schemeClr val="accent4"/>
                </a:solidFill>
              </a:ln>
              <a:effectLst/>
            </c:spPr>
          </c:marker>
          <c:xVal>
            <c:numRef>
              <c:f>Feuil1!$A$2:$A$11</c:f>
              <c:numCache>
                <c:formatCode>General</c:formatCode>
                <c:ptCount val="10"/>
                <c:pt idx="0">
                  <c:v>1</c:v>
                </c:pt>
                <c:pt idx="1">
                  <c:v>2</c:v>
                </c:pt>
                <c:pt idx="2">
                  <c:v>3</c:v>
                </c:pt>
                <c:pt idx="3">
                  <c:v>4</c:v>
                </c:pt>
                <c:pt idx="4">
                  <c:v>5</c:v>
                </c:pt>
                <c:pt idx="5">
                  <c:v>6</c:v>
                </c:pt>
                <c:pt idx="6">
                  <c:v>7</c:v>
                </c:pt>
                <c:pt idx="7">
                  <c:v>8</c:v>
                </c:pt>
                <c:pt idx="8">
                  <c:v>9</c:v>
                </c:pt>
                <c:pt idx="9">
                  <c:v>10</c:v>
                </c:pt>
              </c:numCache>
            </c:numRef>
          </c:xVal>
          <c:yVal>
            <c:numRef>
              <c:f>Feuil1!$E$2:$E$11</c:f>
              <c:numCache>
                <c:formatCode>General</c:formatCode>
                <c:ptCount val="10"/>
                <c:pt idx="0">
                  <c:v>1</c:v>
                </c:pt>
                <c:pt idx="1">
                  <c:v>1</c:v>
                </c:pt>
                <c:pt idx="2">
                  <c:v>0.8</c:v>
                </c:pt>
                <c:pt idx="3">
                  <c:v>0.7</c:v>
                </c:pt>
                <c:pt idx="4">
                  <c:v>0.6</c:v>
                </c:pt>
                <c:pt idx="5">
                  <c:v>0.6</c:v>
                </c:pt>
                <c:pt idx="6">
                  <c:v>0.3</c:v>
                </c:pt>
                <c:pt idx="7">
                  <c:v>0.3</c:v>
                </c:pt>
                <c:pt idx="8">
                  <c:v>0</c:v>
                </c:pt>
                <c:pt idx="9">
                  <c:v>0</c:v>
                </c:pt>
              </c:numCache>
            </c:numRef>
          </c:yVal>
          <c:smooth val="1"/>
        </c:ser>
        <c:dLbls>
          <c:showLegendKey val="0"/>
          <c:showVal val="0"/>
          <c:showCatName val="0"/>
          <c:showSerName val="0"/>
          <c:showPercent val="0"/>
          <c:showBubbleSize val="0"/>
        </c:dLbls>
        <c:axId val="1097243408"/>
        <c:axId val="1097245040"/>
      </c:scatterChart>
      <c:valAx>
        <c:axId val="1097243408"/>
        <c:scaling>
          <c:orientation val="minMax"/>
          <c:max val="10"/>
          <c:min val="1"/>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CA"/>
                  <a:t>Période</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097245040"/>
        <c:crosses val="autoZero"/>
        <c:crossBetween val="midCat"/>
      </c:valAx>
      <c:valAx>
        <c:axId val="1097245040"/>
        <c:scaling>
          <c:orientation val="minMax"/>
          <c:max val="1"/>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CA"/>
                  <a:t>Probabilité</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097243408"/>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 xmlns:a16="http://schemas.microsoft.com/office/drawing/2014/main" id="{90000FB4-732C-304F-ABAC-DF5E79C70A33}"/>
              </a:ext>
            </a:extLst>
          </p:cNvPr>
          <p:cNvSpPr>
            <a:spLocks noGrp="1" noChangeArrowheads="1"/>
          </p:cNvSpPr>
          <p:nvPr>
            <p:ph type="hdr" sz="quarter"/>
          </p:nvPr>
        </p:nvSpPr>
        <p:spPr bwMode="auto">
          <a:xfrm>
            <a:off x="0" y="0"/>
            <a:ext cx="3962400" cy="342900"/>
          </a:xfrm>
          <a:prstGeom prst="rect">
            <a:avLst/>
          </a:prstGeom>
          <a:noFill/>
          <a:ln>
            <a:noFill/>
          </a:ln>
        </p:spPr>
        <p:txBody>
          <a:bodyPr vert="horz" wrap="square" lIns="91440" tIns="45720" rIns="91440" bIns="45720" numCol="1" anchor="t" anchorCtr="0" compatLnSpc="1">
            <a:prstTxWarp prst="textNoShape">
              <a:avLst/>
            </a:prstTxWarp>
          </a:bodyPr>
          <a:lstStyle>
            <a:lvl1pPr>
              <a:defRPr sz="1200">
                <a:latin typeface="Arial" charset="0"/>
                <a:ea typeface="ヒラギノ角ゴ Pro W3" charset="0"/>
                <a:cs typeface="ヒラギノ角ゴ Pro W3" charset="0"/>
              </a:defRPr>
            </a:lvl1pPr>
          </a:lstStyle>
          <a:p>
            <a:pPr>
              <a:defRPr/>
            </a:pPr>
            <a:endParaRPr lang="fr-FR"/>
          </a:p>
        </p:txBody>
      </p:sp>
      <p:sp>
        <p:nvSpPr>
          <p:cNvPr id="4099" name="Rectangle 3">
            <a:extLst>
              <a:ext uri="{FF2B5EF4-FFF2-40B4-BE49-F238E27FC236}">
                <a16:creationId xmlns="" xmlns:a16="http://schemas.microsoft.com/office/drawing/2014/main" id="{24B32E97-02BD-1046-B274-E90FCC0FE720}"/>
              </a:ext>
            </a:extLst>
          </p:cNvPr>
          <p:cNvSpPr>
            <a:spLocks noGrp="1" noChangeArrowheads="1"/>
          </p:cNvSpPr>
          <p:nvPr>
            <p:ph type="dt" sz="quarter" idx="1"/>
          </p:nvPr>
        </p:nvSpPr>
        <p:spPr bwMode="auto">
          <a:xfrm>
            <a:off x="5181600" y="0"/>
            <a:ext cx="3962400" cy="342900"/>
          </a:xfrm>
          <a:prstGeom prst="rect">
            <a:avLst/>
          </a:prstGeom>
          <a:noFill/>
          <a:ln>
            <a:noFill/>
          </a:ln>
        </p:spPr>
        <p:txBody>
          <a:bodyPr vert="horz" wrap="square" lIns="91440" tIns="45720" rIns="91440" bIns="45720" numCol="1" anchor="t" anchorCtr="0" compatLnSpc="1">
            <a:prstTxWarp prst="textNoShape">
              <a:avLst/>
            </a:prstTxWarp>
          </a:bodyPr>
          <a:lstStyle>
            <a:lvl1pPr algn="r">
              <a:defRPr sz="1200">
                <a:ea typeface="ヒラギノ角ゴ Pro W3"/>
                <a:cs typeface="ヒラギノ角ゴ Pro W3"/>
              </a:defRPr>
            </a:lvl1pPr>
          </a:lstStyle>
          <a:p>
            <a:pPr>
              <a:defRPr/>
            </a:pPr>
            <a:fld id="{70DDE7C0-83E3-5245-AB39-287A3A59A4B9}" type="datetime1">
              <a:rPr lang="fr-CA" altLang="fr-FR"/>
              <a:pPr>
                <a:defRPr/>
              </a:pPr>
              <a:t>2022-03-18</a:t>
            </a:fld>
            <a:endParaRPr lang="fr-FR" altLang="fr-FR"/>
          </a:p>
        </p:txBody>
      </p:sp>
      <p:sp>
        <p:nvSpPr>
          <p:cNvPr id="4100" name="Rectangle 4">
            <a:extLst>
              <a:ext uri="{FF2B5EF4-FFF2-40B4-BE49-F238E27FC236}">
                <a16:creationId xmlns="" xmlns:a16="http://schemas.microsoft.com/office/drawing/2014/main" id="{F2031963-01E9-DA4D-8753-FC566AD7D859}"/>
              </a:ext>
            </a:extLst>
          </p:cNvPr>
          <p:cNvSpPr>
            <a:spLocks noGrp="1" noChangeArrowheads="1"/>
          </p:cNvSpPr>
          <p:nvPr>
            <p:ph type="ftr" sz="quarter" idx="2"/>
          </p:nvPr>
        </p:nvSpPr>
        <p:spPr bwMode="auto">
          <a:xfrm>
            <a:off x="0" y="6515100"/>
            <a:ext cx="3962400" cy="342900"/>
          </a:xfrm>
          <a:prstGeom prst="rect">
            <a:avLst/>
          </a:prstGeom>
          <a:noFill/>
          <a:ln>
            <a:noFill/>
          </a:ln>
        </p:spPr>
        <p:txBody>
          <a:bodyPr vert="horz" wrap="square" lIns="91440" tIns="45720" rIns="91440" bIns="45720" numCol="1" anchor="b" anchorCtr="0" compatLnSpc="1">
            <a:prstTxWarp prst="textNoShape">
              <a:avLst/>
            </a:prstTxWarp>
          </a:bodyPr>
          <a:lstStyle>
            <a:lvl1pPr>
              <a:defRPr sz="1200">
                <a:latin typeface="Arial" charset="0"/>
                <a:ea typeface="ヒラギノ角ゴ Pro W3" charset="0"/>
                <a:cs typeface="ヒラギノ角ゴ Pro W3" charset="0"/>
              </a:defRPr>
            </a:lvl1pPr>
          </a:lstStyle>
          <a:p>
            <a:pPr>
              <a:defRPr/>
            </a:pPr>
            <a:endParaRPr lang="fr-FR"/>
          </a:p>
        </p:txBody>
      </p:sp>
      <p:sp>
        <p:nvSpPr>
          <p:cNvPr id="4101" name="Rectangle 5">
            <a:extLst>
              <a:ext uri="{FF2B5EF4-FFF2-40B4-BE49-F238E27FC236}">
                <a16:creationId xmlns="" xmlns:a16="http://schemas.microsoft.com/office/drawing/2014/main" id="{206707E7-D6C2-404A-A462-E3EAC5A3F62D}"/>
              </a:ext>
            </a:extLst>
          </p:cNvPr>
          <p:cNvSpPr>
            <a:spLocks noGrp="1" noChangeArrowheads="1"/>
          </p:cNvSpPr>
          <p:nvPr>
            <p:ph type="sldNum" sz="quarter" idx="3"/>
          </p:nvPr>
        </p:nvSpPr>
        <p:spPr bwMode="auto">
          <a:xfrm>
            <a:off x="5181600" y="6515100"/>
            <a:ext cx="3962400" cy="342900"/>
          </a:xfrm>
          <a:prstGeom prst="rect">
            <a:avLst/>
          </a:prstGeom>
          <a:noFill/>
          <a:ln>
            <a:noFill/>
          </a:ln>
        </p:spPr>
        <p:txBody>
          <a:bodyPr vert="horz" wrap="square" lIns="91440" tIns="45720" rIns="91440" bIns="45720" numCol="1" anchor="b" anchorCtr="0" compatLnSpc="1">
            <a:prstTxWarp prst="textNoShape">
              <a:avLst/>
            </a:prstTxWarp>
          </a:bodyPr>
          <a:lstStyle>
            <a:lvl1pPr algn="r">
              <a:defRPr sz="1200"/>
            </a:lvl1pPr>
          </a:lstStyle>
          <a:p>
            <a:pPr>
              <a:defRPr/>
            </a:pPr>
            <a:fld id="{891AA675-3914-8B4E-8749-A98EA0A3A1FC}" type="slidenum">
              <a:rPr lang="fr-FR" altLang="fr-FR"/>
              <a:pPr>
                <a:defRPr/>
              </a:pPr>
              <a:t>‹N°›</a:t>
            </a:fld>
            <a:endParaRPr lang="fr-FR" altLang="fr-FR"/>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Espace réservé de l'en-tête 1">
            <a:extLst>
              <a:ext uri="{FF2B5EF4-FFF2-40B4-BE49-F238E27FC236}">
                <a16:creationId xmlns="" xmlns:a16="http://schemas.microsoft.com/office/drawing/2014/main" id="{AD31334D-A344-1848-8B76-4D4A38D8E8D0}"/>
              </a:ext>
            </a:extLst>
          </p:cNvPr>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atin typeface="Arial" charset="0"/>
                <a:ea typeface="ヒラギノ角ゴ Pro W3" charset="0"/>
                <a:cs typeface="ヒラギノ角ゴ Pro W3" charset="0"/>
              </a:defRPr>
            </a:lvl1pPr>
          </a:lstStyle>
          <a:p>
            <a:pPr>
              <a:defRPr/>
            </a:pPr>
            <a:endParaRPr lang="fr-FR"/>
          </a:p>
        </p:txBody>
      </p:sp>
      <p:sp>
        <p:nvSpPr>
          <p:cNvPr id="3" name="Espace réservé de la date 2">
            <a:extLst>
              <a:ext uri="{FF2B5EF4-FFF2-40B4-BE49-F238E27FC236}">
                <a16:creationId xmlns="" xmlns:a16="http://schemas.microsoft.com/office/drawing/2014/main" id="{56C2149E-975F-0A4E-AAFA-F24C18D34B2C}"/>
              </a:ext>
            </a:extLst>
          </p:cNvPr>
          <p:cNvSpPr>
            <a:spLocks noGrp="1"/>
          </p:cNvSpPr>
          <p:nvPr>
            <p:ph type="dt" idx="1"/>
          </p:nvPr>
        </p:nvSpPr>
        <p:spPr>
          <a:xfrm>
            <a:off x="5179484" y="0"/>
            <a:ext cx="3962400" cy="342900"/>
          </a:xfrm>
          <a:prstGeom prst="rect">
            <a:avLst/>
          </a:prstGeom>
        </p:spPr>
        <p:txBody>
          <a:bodyPr vert="horz" wrap="square" lIns="91440" tIns="45720" rIns="91440" bIns="45720" numCol="1" anchor="t" anchorCtr="0" compatLnSpc="1">
            <a:prstTxWarp prst="textNoShape">
              <a:avLst/>
            </a:prstTxWarp>
          </a:bodyPr>
          <a:lstStyle>
            <a:lvl1pPr algn="r">
              <a:defRPr sz="1200">
                <a:ea typeface="ヒラギノ角ゴ Pro W3"/>
                <a:cs typeface="ヒラギノ角ゴ Pro W3"/>
              </a:defRPr>
            </a:lvl1pPr>
          </a:lstStyle>
          <a:p>
            <a:pPr>
              <a:defRPr/>
            </a:pPr>
            <a:fld id="{0C0008A0-6E73-E94A-B977-6C79B7A80947}" type="datetime1">
              <a:rPr lang="fr-CA" altLang="fr-FR"/>
              <a:pPr>
                <a:defRPr/>
              </a:pPr>
              <a:t>2022-03-18</a:t>
            </a:fld>
            <a:endParaRPr lang="fr-FR" altLang="fr-FR"/>
          </a:p>
        </p:txBody>
      </p:sp>
      <p:sp>
        <p:nvSpPr>
          <p:cNvPr id="4" name="Espace réservé de l'image des diapositives 3">
            <a:extLst>
              <a:ext uri="{FF2B5EF4-FFF2-40B4-BE49-F238E27FC236}">
                <a16:creationId xmlns="" xmlns:a16="http://schemas.microsoft.com/office/drawing/2014/main" id="{235D1E7E-1754-3641-878F-BE7749996731}"/>
              </a:ext>
            </a:extLst>
          </p:cNvPr>
          <p:cNvSpPr>
            <a:spLocks noGrp="1" noRot="1" noChangeAspect="1"/>
          </p:cNvSpPr>
          <p:nvPr>
            <p:ph type="sldImg" idx="2"/>
          </p:nvPr>
        </p:nvSpPr>
        <p:spPr>
          <a:xfrm>
            <a:off x="2286000" y="514350"/>
            <a:ext cx="4572000" cy="2571750"/>
          </a:xfrm>
          <a:prstGeom prst="rect">
            <a:avLst/>
          </a:prstGeom>
          <a:noFill/>
          <a:ln w="12700">
            <a:solidFill>
              <a:prstClr val="black"/>
            </a:solidFill>
          </a:ln>
        </p:spPr>
        <p:txBody>
          <a:bodyPr vert="horz" lIns="91440" tIns="45720" rIns="91440" bIns="45720" rtlCol="0" anchor="ctr"/>
          <a:lstStyle/>
          <a:p>
            <a:pPr lvl="0"/>
            <a:endParaRPr lang="fr-FR" noProof="0"/>
          </a:p>
        </p:txBody>
      </p:sp>
      <p:sp>
        <p:nvSpPr>
          <p:cNvPr id="5" name="Espace réservé des commentaires 4">
            <a:extLst>
              <a:ext uri="{FF2B5EF4-FFF2-40B4-BE49-F238E27FC236}">
                <a16:creationId xmlns="" xmlns:a16="http://schemas.microsoft.com/office/drawing/2014/main" id="{4A046B4D-F677-3A4A-9A54-2108A90395A3}"/>
              </a:ext>
            </a:extLst>
          </p:cNvPr>
          <p:cNvSpPr>
            <a:spLocks noGrp="1"/>
          </p:cNvSpPr>
          <p:nvPr>
            <p:ph type="body" sz="quarter" idx="3"/>
          </p:nvPr>
        </p:nvSpPr>
        <p:spPr>
          <a:xfrm>
            <a:off x="914400" y="3257550"/>
            <a:ext cx="7315200" cy="3086100"/>
          </a:xfrm>
          <a:prstGeom prst="rect">
            <a:avLst/>
          </a:prstGeom>
        </p:spPr>
        <p:txBody>
          <a:bodyPr vert="horz" wrap="square" lIns="91440" tIns="45720" rIns="91440" bIns="45720" numCol="1" anchor="t" anchorCtr="0" compatLnSpc="1">
            <a:prstTxWarp prst="textNoShape">
              <a:avLst/>
            </a:prstTxWarp>
          </a:bodyPr>
          <a:lstStyle/>
          <a:p>
            <a:pPr lvl="0"/>
            <a:r>
              <a:rPr lang="fr-CA" altLang="fr-FR" noProof="0"/>
              <a:t>Cliquez pour modifier les styles du texte du masque</a:t>
            </a:r>
          </a:p>
          <a:p>
            <a:pPr lvl="1"/>
            <a:r>
              <a:rPr lang="fr-CA" altLang="fr-FR" noProof="0"/>
              <a:t>Deuxième niveau</a:t>
            </a:r>
          </a:p>
          <a:p>
            <a:pPr lvl="2"/>
            <a:r>
              <a:rPr lang="fr-CA" altLang="fr-FR" noProof="0"/>
              <a:t>Troisième niveau</a:t>
            </a:r>
          </a:p>
          <a:p>
            <a:pPr lvl="3"/>
            <a:r>
              <a:rPr lang="fr-CA" altLang="fr-FR" noProof="0"/>
              <a:t>Quatrième niveau</a:t>
            </a:r>
          </a:p>
          <a:p>
            <a:pPr lvl="4"/>
            <a:r>
              <a:rPr lang="fr-CA" altLang="fr-FR" noProof="0"/>
              <a:t>Cinquième niveau</a:t>
            </a:r>
            <a:endParaRPr lang="fr-FR" altLang="fr-FR" noProof="0"/>
          </a:p>
        </p:txBody>
      </p:sp>
      <p:sp>
        <p:nvSpPr>
          <p:cNvPr id="6" name="Espace réservé du pied de page 5">
            <a:extLst>
              <a:ext uri="{FF2B5EF4-FFF2-40B4-BE49-F238E27FC236}">
                <a16:creationId xmlns="" xmlns:a16="http://schemas.microsoft.com/office/drawing/2014/main" id="{C64E5D71-4987-744A-AA33-959CF89890FE}"/>
              </a:ext>
            </a:extLst>
          </p:cNvPr>
          <p:cNvSpPr>
            <a:spLocks noGrp="1"/>
          </p:cNvSpPr>
          <p:nvPr>
            <p:ph type="ftr" sz="quarter" idx="4"/>
          </p:nvPr>
        </p:nvSpPr>
        <p:spPr>
          <a:xfrm>
            <a:off x="0" y="6513910"/>
            <a:ext cx="3962400" cy="342900"/>
          </a:xfrm>
          <a:prstGeom prst="rect">
            <a:avLst/>
          </a:prstGeom>
        </p:spPr>
        <p:txBody>
          <a:bodyPr vert="horz" lIns="91440" tIns="45720" rIns="91440" bIns="45720" rtlCol="0" anchor="b"/>
          <a:lstStyle>
            <a:lvl1pPr algn="l">
              <a:defRPr sz="1200">
                <a:latin typeface="Arial" charset="0"/>
                <a:ea typeface="ヒラギノ角ゴ Pro W3" charset="0"/>
                <a:cs typeface="ヒラギノ角ゴ Pro W3" charset="0"/>
              </a:defRPr>
            </a:lvl1pPr>
          </a:lstStyle>
          <a:p>
            <a:pPr>
              <a:defRPr/>
            </a:pPr>
            <a:endParaRPr lang="fr-FR"/>
          </a:p>
        </p:txBody>
      </p:sp>
      <p:sp>
        <p:nvSpPr>
          <p:cNvPr id="7" name="Espace réservé du numéro de diapositive 6">
            <a:extLst>
              <a:ext uri="{FF2B5EF4-FFF2-40B4-BE49-F238E27FC236}">
                <a16:creationId xmlns="" xmlns:a16="http://schemas.microsoft.com/office/drawing/2014/main" id="{605EF121-2A48-9645-BD74-2E892ADA1351}"/>
              </a:ext>
            </a:extLst>
          </p:cNvPr>
          <p:cNvSpPr>
            <a:spLocks noGrp="1"/>
          </p:cNvSpPr>
          <p:nvPr>
            <p:ph type="sldNum" sz="quarter" idx="5"/>
          </p:nvPr>
        </p:nvSpPr>
        <p:spPr>
          <a:xfrm>
            <a:off x="5179484" y="6513910"/>
            <a:ext cx="3962400" cy="3429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pPr>
              <a:defRPr/>
            </a:pPr>
            <a:fld id="{33A6FAD4-B2FC-6945-B32A-0A037BAFBAE2}" type="slidenum">
              <a:rPr lang="fr-FR" altLang="fr-FR"/>
              <a:pPr>
                <a:defRPr/>
              </a:pPr>
              <a:t>‹N°›</a:t>
            </a:fld>
            <a:endParaRPr lang="fr-FR" altLang="fr-FR"/>
          </a:p>
        </p:txBody>
      </p:sp>
    </p:spTree>
    <p:extLst>
      <p:ext uri="{BB962C8B-B14F-4D97-AF65-F5344CB8AC3E}">
        <p14:creationId xmlns:p14="http://schemas.microsoft.com/office/powerpoint/2010/main" val="3736940067"/>
      </p:ext>
    </p:extLst>
  </p:cSld>
  <p:clrMap bg1="lt1" tx1="dk1" bg2="lt2" tx2="dk2" accent1="accent1" accent2="accent2" accent3="accent3" accent4="accent4" accent5="accent5" accent6="accent6" hlink="hlink" folHlink="folHlink"/>
  <p:hf hdr="0" ftr="0" dt="0"/>
  <p:notesStyle>
    <a:lvl1pPr algn="l" defTabSz="457200" rtl="0" eaLnBrk="0" fontAlgn="base" hangingPunct="0">
      <a:spcBef>
        <a:spcPct val="30000"/>
      </a:spcBef>
      <a:spcAft>
        <a:spcPct val="0"/>
      </a:spcAft>
      <a:defRPr sz="1200" kern="1200">
        <a:solidFill>
          <a:schemeClr val="tx1"/>
        </a:solidFill>
        <a:latin typeface="+mn-lt"/>
        <a:ea typeface="ヒラギノ角ゴ Pro W3" charset="0"/>
        <a:cs typeface="ヒラギノ角ゴ Pro W3"/>
      </a:defRPr>
    </a:lvl1pPr>
    <a:lvl2pPr marL="457200" algn="l" defTabSz="457200" rtl="0" eaLnBrk="0" fontAlgn="base" hangingPunct="0">
      <a:spcBef>
        <a:spcPct val="30000"/>
      </a:spcBef>
      <a:spcAft>
        <a:spcPct val="0"/>
      </a:spcAft>
      <a:defRPr sz="1200" kern="1200">
        <a:solidFill>
          <a:schemeClr val="tx1"/>
        </a:solidFill>
        <a:latin typeface="+mn-lt"/>
        <a:ea typeface="ヒラギノ角ゴ Pro W3"/>
        <a:cs typeface="ヒラギノ角ゴ Pro W3"/>
      </a:defRPr>
    </a:lvl2pPr>
    <a:lvl3pPr marL="914400" algn="l" defTabSz="457200" rtl="0" eaLnBrk="0" fontAlgn="base" hangingPunct="0">
      <a:spcBef>
        <a:spcPct val="30000"/>
      </a:spcBef>
      <a:spcAft>
        <a:spcPct val="0"/>
      </a:spcAft>
      <a:defRPr sz="1200" kern="1200">
        <a:solidFill>
          <a:schemeClr val="tx1"/>
        </a:solidFill>
        <a:latin typeface="+mn-lt"/>
        <a:ea typeface="ヒラギノ角ゴ Pro W3"/>
        <a:cs typeface="ヒラギノ角ゴ Pro W3"/>
      </a:defRPr>
    </a:lvl3pPr>
    <a:lvl4pPr marL="1371600" algn="l" defTabSz="457200" rtl="0" eaLnBrk="0" fontAlgn="base" hangingPunct="0">
      <a:spcBef>
        <a:spcPct val="30000"/>
      </a:spcBef>
      <a:spcAft>
        <a:spcPct val="0"/>
      </a:spcAft>
      <a:defRPr sz="1200" kern="1200">
        <a:solidFill>
          <a:schemeClr val="tx1"/>
        </a:solidFill>
        <a:latin typeface="+mn-lt"/>
        <a:ea typeface="ヒラギノ角ゴ Pro W3"/>
        <a:cs typeface="ヒラギノ角ゴ Pro W3"/>
      </a:defRPr>
    </a:lvl4pPr>
    <a:lvl5pPr marL="1828800" algn="l" defTabSz="457200" rtl="0" eaLnBrk="0" fontAlgn="base" hangingPunct="0">
      <a:spcBef>
        <a:spcPct val="30000"/>
      </a:spcBef>
      <a:spcAft>
        <a:spcPct val="0"/>
      </a:spcAft>
      <a:defRPr sz="1200" kern="1200">
        <a:solidFill>
          <a:schemeClr val="tx1"/>
        </a:solidFill>
        <a:latin typeface="+mn-lt"/>
        <a:ea typeface="ヒラギノ角ゴ Pro W3"/>
        <a:cs typeface="ヒラギノ角ゴ Pro W3"/>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fr.wikipedia.org/wiki/Paradigme_(programmation)" TargetMode="External"/><Relationship Id="rId2" Type="http://schemas.openxmlformats.org/officeDocument/2006/relationships/slide" Target="../slides/slide5.xml"/><Relationship Id="rId1" Type="http://schemas.openxmlformats.org/officeDocument/2006/relationships/notesMaster" Target="../notesMasters/notesMaster1.xml"/><Relationship Id="rId5" Type="http://schemas.openxmlformats.org/officeDocument/2006/relationships/hyperlink" Target="https://fr.wikipedia.org/wiki/Objet_(informatique)" TargetMode="External"/><Relationship Id="rId4" Type="http://schemas.openxmlformats.org/officeDocument/2006/relationships/hyperlink" Target="https://fr.wikipedia.org/wiki/Programmation_informatique"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lvl="0" indent="0" algn="l" defTabSz="457200" rtl="0" eaLnBrk="0" fontAlgn="base" latinLnBrk="0" hangingPunct="0">
              <a:lnSpc>
                <a:spcPct val="100000"/>
              </a:lnSpc>
              <a:spcBef>
                <a:spcPct val="30000"/>
              </a:spcBef>
              <a:spcAft>
                <a:spcPct val="0"/>
              </a:spcAft>
              <a:buClrTx/>
              <a:buSzTx/>
              <a:buFontTx/>
              <a:buNone/>
              <a:tabLst/>
              <a:defRPr/>
            </a:pPr>
            <a:r>
              <a:rPr lang="fr-CA" sz="1200" b="0" i="0" kern="1200" dirty="0" smtClean="0">
                <a:solidFill>
                  <a:schemeClr val="tx1"/>
                </a:solidFill>
                <a:effectLst/>
                <a:latin typeface="+mn-lt"/>
                <a:ea typeface="ヒラギノ角ゴ Pro W3" charset="0"/>
                <a:cs typeface="ヒラギノ角ゴ Pro W3"/>
              </a:rPr>
              <a:t>La </a:t>
            </a:r>
            <a:r>
              <a:rPr lang="fr-CA" sz="1200" b="1" i="0" kern="1200" dirty="0" smtClean="0">
                <a:solidFill>
                  <a:schemeClr val="tx1"/>
                </a:solidFill>
                <a:effectLst/>
                <a:latin typeface="+mn-lt"/>
                <a:ea typeface="ヒラギノ角ゴ Pro W3" charset="0"/>
                <a:cs typeface="ヒラギノ角ゴ Pro W3"/>
              </a:rPr>
              <a:t>programmation orientée objet (POO)</a:t>
            </a:r>
            <a:r>
              <a:rPr lang="fr-CA" sz="1200" b="0" i="0" kern="1200" dirty="0" smtClean="0">
                <a:solidFill>
                  <a:schemeClr val="tx1"/>
                </a:solidFill>
                <a:effectLst/>
                <a:latin typeface="+mn-lt"/>
                <a:ea typeface="ヒラギノ角ゴ Pro W3" charset="0"/>
                <a:cs typeface="ヒラギノ角ゴ Pro W3"/>
              </a:rPr>
              <a:t>, ou </a:t>
            </a:r>
            <a:r>
              <a:rPr lang="fr-CA" sz="1200" b="1" i="0" kern="1200" dirty="0" smtClean="0">
                <a:solidFill>
                  <a:schemeClr val="tx1"/>
                </a:solidFill>
                <a:effectLst/>
                <a:latin typeface="+mn-lt"/>
                <a:ea typeface="ヒラギノ角ゴ Pro W3" charset="0"/>
                <a:cs typeface="ヒラギノ角ゴ Pro W3"/>
              </a:rPr>
              <a:t>programmation par objet</a:t>
            </a:r>
            <a:r>
              <a:rPr lang="fr-CA" sz="1200" b="0" i="0" kern="1200" dirty="0" smtClean="0">
                <a:solidFill>
                  <a:schemeClr val="tx1"/>
                </a:solidFill>
                <a:effectLst/>
                <a:latin typeface="+mn-lt"/>
                <a:ea typeface="ヒラギノ角ゴ Pro W3" charset="0"/>
                <a:cs typeface="ヒラギノ角ゴ Pro W3"/>
              </a:rPr>
              <a:t>, est un </a:t>
            </a:r>
            <a:r>
              <a:rPr lang="fr-CA" sz="1200" b="0" i="0" u="none" strike="noStrike" kern="1200" dirty="0" smtClean="0">
                <a:solidFill>
                  <a:schemeClr val="tx1"/>
                </a:solidFill>
                <a:effectLst/>
                <a:latin typeface="+mn-lt"/>
                <a:ea typeface="ヒラギノ角ゴ Pro W3" charset="0"/>
                <a:cs typeface="ヒラギノ角ゴ Pro W3"/>
                <a:hlinkClick r:id="rId3" tooltip="Paradigme (programmation)"/>
              </a:rPr>
              <a:t>paradigme</a:t>
            </a:r>
            <a:r>
              <a:rPr lang="fr-CA" sz="1200" b="0" i="0" kern="1200" dirty="0" smtClean="0">
                <a:solidFill>
                  <a:schemeClr val="tx1"/>
                </a:solidFill>
                <a:effectLst/>
                <a:latin typeface="+mn-lt"/>
                <a:ea typeface="ヒラギノ角ゴ Pro W3" charset="0"/>
                <a:cs typeface="ヒラギノ角ゴ Pro W3"/>
              </a:rPr>
              <a:t> de </a:t>
            </a:r>
            <a:r>
              <a:rPr lang="fr-CA" sz="1200" b="0" i="0" u="none" strike="noStrike" kern="1200" dirty="0" smtClean="0">
                <a:solidFill>
                  <a:schemeClr val="tx1"/>
                </a:solidFill>
                <a:effectLst/>
                <a:latin typeface="+mn-lt"/>
                <a:ea typeface="ヒラギノ角ゴ Pro W3" charset="0"/>
                <a:cs typeface="ヒラギノ角ゴ Pro W3"/>
                <a:hlinkClick r:id="rId4" tooltip="Programmation informatique"/>
              </a:rPr>
              <a:t>programmation informatique</a:t>
            </a:r>
            <a:r>
              <a:rPr lang="fr-CA" sz="1200" b="0" i="0" kern="1200" dirty="0" smtClean="0">
                <a:solidFill>
                  <a:schemeClr val="tx1"/>
                </a:solidFill>
                <a:effectLst/>
                <a:latin typeface="+mn-lt"/>
                <a:ea typeface="ヒラギノ角ゴ Pro W3" charset="0"/>
                <a:cs typeface="ヒラギノ角ゴ Pro W3"/>
              </a:rPr>
              <a:t>. Elle consiste en la définition et l'interaction de briques logicielles appelées </a:t>
            </a:r>
            <a:r>
              <a:rPr lang="fr-CA" sz="1200" b="0" i="1" u="none" strike="noStrike" kern="1200" dirty="0" smtClean="0">
                <a:solidFill>
                  <a:schemeClr val="tx1"/>
                </a:solidFill>
                <a:effectLst/>
                <a:latin typeface="+mn-lt"/>
                <a:ea typeface="ヒラギノ角ゴ Pro W3" charset="0"/>
                <a:cs typeface="ヒラギノ角ゴ Pro W3"/>
                <a:hlinkClick r:id="rId5" tooltip="Objet (informatique)"/>
              </a:rPr>
              <a:t>objets</a:t>
            </a:r>
            <a:r>
              <a:rPr lang="fr-CA" sz="1200" b="0" i="0" kern="1200" dirty="0" smtClean="0">
                <a:solidFill>
                  <a:schemeClr val="tx1"/>
                </a:solidFill>
                <a:effectLst/>
                <a:latin typeface="+mn-lt"/>
                <a:ea typeface="ヒラギノ角ゴ Pro W3" charset="0"/>
                <a:cs typeface="ヒラギノ角ゴ Pro W3"/>
              </a:rPr>
              <a:t> ; un objet représente un concept, une idée ou toute entité du monde physique, comme une voiture, une personne ou encore une page d'un livre. Il possède une structure interne et un comportement, et il sait interagir avec ses pairs. Il s'agit donc de représenter ces objets et leurs relations ; l'interaction entre les objets via leurs relations permet de concevoir et réaliser les fonctionnalités attendues, de mieux résoudre le ou les problèmes. Dès lors, l'étape de modélisation revêt une importance majeure et nécessaire pour la POO. C'est elle qui permet de transcrire les éléments du réel sous forme virtuelle.</a:t>
            </a:r>
            <a:endParaRPr lang="fr-CA" dirty="0" smtClean="0"/>
          </a:p>
          <a:p>
            <a:endParaRPr lang="fr-CA" dirty="0"/>
          </a:p>
        </p:txBody>
      </p:sp>
      <p:sp>
        <p:nvSpPr>
          <p:cNvPr id="4" name="Espace réservé du numéro de diapositive 3"/>
          <p:cNvSpPr>
            <a:spLocks noGrp="1"/>
          </p:cNvSpPr>
          <p:nvPr>
            <p:ph type="sldNum" sz="quarter" idx="10"/>
          </p:nvPr>
        </p:nvSpPr>
        <p:spPr/>
        <p:txBody>
          <a:bodyPr/>
          <a:lstStyle/>
          <a:p>
            <a:pPr>
              <a:defRPr/>
            </a:pPr>
            <a:fld id="{33A6FAD4-B2FC-6945-B32A-0A037BAFBAE2}" type="slidenum">
              <a:rPr lang="fr-FR" altLang="fr-FR" smtClean="0">
                <a:solidFill>
                  <a:prstClr val="black"/>
                </a:solidFill>
              </a:rPr>
              <a:pPr>
                <a:defRPr/>
              </a:pPr>
              <a:t>5</a:t>
            </a:fld>
            <a:endParaRPr lang="fr-FR" altLang="fr-FR">
              <a:solidFill>
                <a:prstClr val="black"/>
              </a:solidFill>
            </a:endParaRPr>
          </a:p>
        </p:txBody>
      </p:sp>
    </p:spTree>
    <p:extLst>
      <p:ext uri="{BB962C8B-B14F-4D97-AF65-F5344CB8AC3E}">
        <p14:creationId xmlns:p14="http://schemas.microsoft.com/office/powerpoint/2010/main" val="585808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CA"/>
          </a:p>
        </p:txBody>
      </p:sp>
      <p:sp>
        <p:nvSpPr>
          <p:cNvPr id="4" name="Espace réservé du numéro de diapositive 3"/>
          <p:cNvSpPr>
            <a:spLocks noGrp="1"/>
          </p:cNvSpPr>
          <p:nvPr>
            <p:ph type="sldNum" sz="quarter" idx="10"/>
          </p:nvPr>
        </p:nvSpPr>
        <p:spPr/>
        <p:txBody>
          <a:bodyPr/>
          <a:lstStyle/>
          <a:p>
            <a:pPr>
              <a:defRPr/>
            </a:pPr>
            <a:fld id="{33A6FAD4-B2FC-6945-B32A-0A037BAFBAE2}" type="slidenum">
              <a:rPr lang="fr-FR" altLang="fr-FR" smtClean="0"/>
              <a:pPr>
                <a:defRPr/>
              </a:pPr>
              <a:t>7</a:t>
            </a:fld>
            <a:endParaRPr lang="fr-FR" altLang="fr-FR"/>
          </a:p>
        </p:txBody>
      </p:sp>
    </p:spTree>
    <p:extLst>
      <p:ext uri="{BB962C8B-B14F-4D97-AF65-F5344CB8AC3E}">
        <p14:creationId xmlns:p14="http://schemas.microsoft.com/office/powerpoint/2010/main" val="31414970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sp>
        <p:nvSpPr>
          <p:cNvPr id="3074" name="Rectangle 2"/>
          <p:cNvSpPr>
            <a:spLocks noGrp="1" noChangeArrowheads="1"/>
          </p:cNvSpPr>
          <p:nvPr>
            <p:ph type="ctrTitle" hasCustomPrompt="1"/>
          </p:nvPr>
        </p:nvSpPr>
        <p:spPr>
          <a:xfrm>
            <a:off x="1631504" y="1103784"/>
            <a:ext cx="8136904" cy="2109192"/>
          </a:xfrm>
          <a:prstGeom prst="rect">
            <a:avLst/>
          </a:prstGeom>
        </p:spPr>
        <p:txBody>
          <a:bodyPr lIns="72000" anchor="t" anchorCtr="0"/>
          <a:lstStyle>
            <a:lvl1pPr>
              <a:defRPr sz="4000" b="1" i="0" cap="none">
                <a:solidFill>
                  <a:schemeClr val="bg1"/>
                </a:solidFill>
              </a:defRPr>
            </a:lvl1pPr>
          </a:lstStyle>
          <a:p>
            <a:pPr lvl="0"/>
            <a:r>
              <a:rPr lang="fr-CA" noProof="0" dirty="0"/>
              <a:t>Titre</a:t>
            </a:r>
            <a:endParaRPr lang="fr-FR" noProof="0" dirty="0"/>
          </a:p>
        </p:txBody>
      </p:sp>
      <p:sp>
        <p:nvSpPr>
          <p:cNvPr id="3075" name="Rectangle 3"/>
          <p:cNvSpPr>
            <a:spLocks noGrp="1" noChangeArrowheads="1"/>
          </p:cNvSpPr>
          <p:nvPr>
            <p:ph type="subTitle" idx="1" hasCustomPrompt="1"/>
          </p:nvPr>
        </p:nvSpPr>
        <p:spPr>
          <a:xfrm>
            <a:off x="1632507" y="3429000"/>
            <a:ext cx="8135901" cy="1172692"/>
          </a:xfrm>
          <a:prstGeom prst="rect">
            <a:avLst/>
          </a:prstGeom>
        </p:spPr>
        <p:txBody>
          <a:bodyPr lIns="72000"/>
          <a:lstStyle>
            <a:lvl1pPr marL="0" indent="0">
              <a:spcBef>
                <a:spcPts val="200"/>
              </a:spcBef>
              <a:buFontTx/>
              <a:buNone/>
              <a:defRPr sz="2800">
                <a:solidFill>
                  <a:schemeClr val="bg1"/>
                </a:solidFill>
                <a:latin typeface="Helvetica" charset="0"/>
              </a:defRPr>
            </a:lvl1pPr>
          </a:lstStyle>
          <a:p>
            <a:pPr lvl="0"/>
            <a:r>
              <a:rPr lang="fr-CA" noProof="0" dirty="0"/>
              <a:t>Cliquez pour modifier le style des </a:t>
            </a:r>
            <a:br>
              <a:rPr lang="fr-CA" noProof="0" dirty="0"/>
            </a:br>
            <a:r>
              <a:rPr lang="fr-CA" noProof="0" dirty="0"/>
              <a:t>sous-titres du masque</a:t>
            </a:r>
            <a:endParaRPr lang="fr-FR" noProof="0" dirty="0"/>
          </a:p>
        </p:txBody>
      </p:sp>
    </p:spTree>
    <p:extLst>
      <p:ext uri="{BB962C8B-B14F-4D97-AF65-F5344CB8AC3E}">
        <p14:creationId xmlns:p14="http://schemas.microsoft.com/office/powerpoint/2010/main" val="11085795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sp>
        <p:nvSpPr>
          <p:cNvPr id="2" name="Rectangle 2">
            <a:extLst>
              <a:ext uri="{FF2B5EF4-FFF2-40B4-BE49-F238E27FC236}">
                <a16:creationId xmlns="" xmlns:a16="http://schemas.microsoft.com/office/drawing/2014/main" id="{805280BA-D4E5-884B-BA08-3871D8D5E3DF}"/>
              </a:ext>
            </a:extLst>
          </p:cNvPr>
          <p:cNvSpPr>
            <a:spLocks noGrp="1" noChangeArrowheads="1"/>
          </p:cNvSpPr>
          <p:nvPr>
            <p:ph type="ctrTitle" hasCustomPrompt="1"/>
          </p:nvPr>
        </p:nvSpPr>
        <p:spPr>
          <a:xfrm>
            <a:off x="1631504" y="1103784"/>
            <a:ext cx="8136904" cy="1461120"/>
          </a:xfrm>
          <a:prstGeom prst="rect">
            <a:avLst/>
          </a:prstGeom>
        </p:spPr>
        <p:txBody>
          <a:bodyPr lIns="72000" anchor="t" anchorCtr="0"/>
          <a:lstStyle>
            <a:lvl1pPr>
              <a:defRPr sz="4000" b="1" i="0" cap="none">
                <a:solidFill>
                  <a:schemeClr val="bg1"/>
                </a:solidFill>
              </a:defRPr>
            </a:lvl1pPr>
          </a:lstStyle>
          <a:p>
            <a:pPr lvl="0"/>
            <a:r>
              <a:rPr lang="fr-CA" noProof="0" dirty="0"/>
              <a:t>Titre</a:t>
            </a:r>
            <a:endParaRPr lang="fr-FR" noProof="0" dirty="0"/>
          </a:p>
        </p:txBody>
      </p:sp>
      <p:sp>
        <p:nvSpPr>
          <p:cNvPr id="3" name="Rectangle 3">
            <a:extLst>
              <a:ext uri="{FF2B5EF4-FFF2-40B4-BE49-F238E27FC236}">
                <a16:creationId xmlns="" xmlns:a16="http://schemas.microsoft.com/office/drawing/2014/main" id="{E4DD9B8A-C579-D043-A90E-F85E3BAAF117}"/>
              </a:ext>
            </a:extLst>
          </p:cNvPr>
          <p:cNvSpPr>
            <a:spLocks noGrp="1" noChangeArrowheads="1"/>
          </p:cNvSpPr>
          <p:nvPr>
            <p:ph type="subTitle" idx="1" hasCustomPrompt="1"/>
          </p:nvPr>
        </p:nvSpPr>
        <p:spPr>
          <a:xfrm>
            <a:off x="1632507" y="2708920"/>
            <a:ext cx="8135901" cy="1172692"/>
          </a:xfrm>
          <a:prstGeom prst="rect">
            <a:avLst/>
          </a:prstGeom>
        </p:spPr>
        <p:txBody>
          <a:bodyPr lIns="72000"/>
          <a:lstStyle>
            <a:lvl1pPr marL="0" indent="0">
              <a:spcBef>
                <a:spcPts val="200"/>
              </a:spcBef>
              <a:buFontTx/>
              <a:buNone/>
              <a:defRPr sz="2800">
                <a:solidFill>
                  <a:schemeClr val="bg1"/>
                </a:solidFill>
                <a:latin typeface="Helvetica" charset="0"/>
              </a:defRPr>
            </a:lvl1pPr>
          </a:lstStyle>
          <a:p>
            <a:pPr lvl="0"/>
            <a:r>
              <a:rPr lang="fr-CA" noProof="0" dirty="0"/>
              <a:t>Cliquez pour modifier le style des </a:t>
            </a:r>
            <a:br>
              <a:rPr lang="fr-CA" noProof="0" dirty="0"/>
            </a:br>
            <a:r>
              <a:rPr lang="fr-CA" noProof="0" dirty="0"/>
              <a:t>sous-titres du masque</a:t>
            </a:r>
            <a:endParaRPr lang="fr-FR" noProof="0" dirty="0"/>
          </a:p>
        </p:txBody>
      </p:sp>
    </p:spTree>
    <p:extLst>
      <p:ext uri="{BB962C8B-B14F-4D97-AF65-F5344CB8AC3E}">
        <p14:creationId xmlns:p14="http://schemas.microsoft.com/office/powerpoint/2010/main" val="22106250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a:xfrm>
            <a:off x="666737" y="74712"/>
            <a:ext cx="10363200" cy="762000"/>
          </a:xfrm>
        </p:spPr>
        <p:txBody>
          <a:bodyPr/>
          <a:lstStyle>
            <a:lvl1pPr>
              <a:defRPr sz="3200">
                <a:solidFill>
                  <a:srgbClr val="11AB90"/>
                </a:solidFill>
              </a:defRPr>
            </a:lvl1pPr>
          </a:lstStyle>
          <a:p>
            <a:r>
              <a:rPr lang="fr-CA" dirty="0"/>
              <a:t>Modifier le style du titre</a:t>
            </a:r>
            <a:endParaRPr lang="fr-FR" dirty="0"/>
          </a:p>
        </p:txBody>
      </p:sp>
      <p:sp>
        <p:nvSpPr>
          <p:cNvPr id="3" name="Espace réservé du contenu 2"/>
          <p:cNvSpPr>
            <a:spLocks noGrp="1"/>
          </p:cNvSpPr>
          <p:nvPr>
            <p:ph idx="1"/>
          </p:nvPr>
        </p:nvSpPr>
        <p:spPr>
          <a:xfrm>
            <a:off x="666737" y="1052736"/>
            <a:ext cx="10363200" cy="3733800"/>
          </a:xfrm>
        </p:spPr>
        <p:txBody>
          <a:bodyPr/>
          <a:lstStyle>
            <a:lvl2pPr>
              <a:buClr>
                <a:srgbClr val="018FB9"/>
              </a:buClr>
              <a:buSzPct val="100000"/>
              <a:buFont typeface="Police système"/>
              <a:buChar char="▸"/>
              <a:defRPr/>
            </a:lvl2pPr>
            <a:lvl3pPr>
              <a:buClr>
                <a:srgbClr val="11AB90"/>
              </a:buClr>
              <a:buSzPct val="100000"/>
              <a:buFont typeface="Police système"/>
              <a:buChar char="▸"/>
              <a:defRPr/>
            </a:lvl3pPr>
          </a:lstStyle>
          <a:p>
            <a:pPr lvl="0"/>
            <a:r>
              <a:rPr lang="fr-CA" dirty="0"/>
              <a:t>Cliquez pour modifier les styles du texte du masque</a:t>
            </a:r>
          </a:p>
          <a:p>
            <a:pPr lvl="1"/>
            <a:r>
              <a:rPr lang="fr-CA" dirty="0"/>
              <a:t>Deuxième niveau</a:t>
            </a:r>
          </a:p>
          <a:p>
            <a:pPr lvl="2"/>
            <a:r>
              <a:rPr lang="fr-CA" dirty="0"/>
              <a:t>Troisième niveau</a:t>
            </a:r>
          </a:p>
        </p:txBody>
      </p:sp>
      <p:sp>
        <p:nvSpPr>
          <p:cNvPr id="4" name="Rectangle 6">
            <a:extLst>
              <a:ext uri="{FF2B5EF4-FFF2-40B4-BE49-F238E27FC236}">
                <a16:creationId xmlns="" xmlns:a16="http://schemas.microsoft.com/office/drawing/2014/main" id="{FD95D089-71B6-2049-A638-C5ACEFE2B0E2}"/>
              </a:ext>
            </a:extLst>
          </p:cNvPr>
          <p:cNvSpPr>
            <a:spLocks noGrp="1" noChangeArrowheads="1"/>
          </p:cNvSpPr>
          <p:nvPr>
            <p:ph type="sldNum" sz="quarter" idx="10"/>
          </p:nvPr>
        </p:nvSpPr>
        <p:spPr>
          <a:ln/>
        </p:spPr>
        <p:txBody>
          <a:bodyPr/>
          <a:lstStyle>
            <a:lvl1pPr>
              <a:defRPr/>
            </a:lvl1pPr>
          </a:lstStyle>
          <a:p>
            <a:pPr>
              <a:defRPr/>
            </a:pPr>
            <a:fld id="{FD9ECDEA-D1E7-3A4F-B5AB-FCA5F697E351}" type="slidenum">
              <a:rPr lang="fr-FR" altLang="fr-FR"/>
              <a:pPr>
                <a:defRPr/>
              </a:pPr>
              <a:t>‹N°›</a:t>
            </a:fld>
            <a:endParaRPr lang="fr-FR" altLang="fr-FR" sz="1100" dirty="0">
              <a:solidFill>
                <a:schemeClr val="tx1"/>
              </a:solidFill>
            </a:endParaRPr>
          </a:p>
        </p:txBody>
      </p:sp>
    </p:spTree>
    <p:extLst>
      <p:ext uri="{BB962C8B-B14F-4D97-AF65-F5344CB8AC3E}">
        <p14:creationId xmlns:p14="http://schemas.microsoft.com/office/powerpoint/2010/main" val="24826138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Vide">
    <p:spTree>
      <p:nvGrpSpPr>
        <p:cNvPr id="1" name=""/>
        <p:cNvGrpSpPr/>
        <p:nvPr/>
      </p:nvGrpSpPr>
      <p:grpSpPr>
        <a:xfrm>
          <a:off x="0" y="0"/>
          <a:ext cx="0" cy="0"/>
          <a:chOff x="0" y="0"/>
          <a:chExt cx="0" cy="0"/>
        </a:xfrm>
      </p:grpSpPr>
      <p:sp>
        <p:nvSpPr>
          <p:cNvPr id="2" name="Rectangle 6">
            <a:extLst>
              <a:ext uri="{FF2B5EF4-FFF2-40B4-BE49-F238E27FC236}">
                <a16:creationId xmlns="" xmlns:a16="http://schemas.microsoft.com/office/drawing/2014/main" id="{EAD6387B-1425-7047-931A-4FF9D6AFC3F4}"/>
              </a:ext>
            </a:extLst>
          </p:cNvPr>
          <p:cNvSpPr>
            <a:spLocks noGrp="1" noChangeArrowheads="1"/>
          </p:cNvSpPr>
          <p:nvPr>
            <p:ph type="sldNum" sz="quarter" idx="10"/>
          </p:nvPr>
        </p:nvSpPr>
        <p:spPr>
          <a:ln/>
        </p:spPr>
        <p:txBody>
          <a:bodyPr/>
          <a:lstStyle>
            <a:lvl1pPr>
              <a:defRPr/>
            </a:lvl1pPr>
          </a:lstStyle>
          <a:p>
            <a:pPr>
              <a:defRPr/>
            </a:pPr>
            <a:fld id="{8DCD849D-739E-7947-B0B4-941043DCE72F}" type="slidenum">
              <a:rPr lang="fr-FR" altLang="fr-FR"/>
              <a:pPr>
                <a:defRPr/>
              </a:pPr>
              <a:t>‹N°›</a:t>
            </a:fld>
            <a:endParaRPr lang="fr-FR" altLang="fr-FR" sz="1100" dirty="0">
              <a:solidFill>
                <a:schemeClr val="tx1"/>
              </a:solidFill>
            </a:endParaRPr>
          </a:p>
        </p:txBody>
      </p:sp>
      <p:sp>
        <p:nvSpPr>
          <p:cNvPr id="4" name="Espace réservé du contenu 2">
            <a:extLst>
              <a:ext uri="{FF2B5EF4-FFF2-40B4-BE49-F238E27FC236}">
                <a16:creationId xmlns="" xmlns:a16="http://schemas.microsoft.com/office/drawing/2014/main" id="{D9694374-1ECE-D046-BA62-7CFF281555BA}"/>
              </a:ext>
            </a:extLst>
          </p:cNvPr>
          <p:cNvSpPr>
            <a:spLocks noGrp="1"/>
          </p:cNvSpPr>
          <p:nvPr>
            <p:ph idx="1"/>
          </p:nvPr>
        </p:nvSpPr>
        <p:spPr>
          <a:xfrm>
            <a:off x="666737" y="1268760"/>
            <a:ext cx="10363200" cy="3733800"/>
          </a:xfrm>
        </p:spPr>
        <p:txBody>
          <a:bodyPr/>
          <a:lstStyle>
            <a:lvl2pPr>
              <a:buClr>
                <a:srgbClr val="018FB9"/>
              </a:buClr>
              <a:buSzPct val="100000"/>
              <a:buFont typeface="Police système"/>
              <a:buChar char="▸"/>
              <a:defRPr/>
            </a:lvl2pPr>
            <a:lvl3pPr>
              <a:buClr>
                <a:srgbClr val="11AB90"/>
              </a:buClr>
              <a:buSzPct val="100000"/>
              <a:buFont typeface="Police système"/>
              <a:buChar char="▸"/>
              <a:defRPr/>
            </a:lvl3pPr>
          </a:lstStyle>
          <a:p>
            <a:pPr lvl="0"/>
            <a:r>
              <a:rPr lang="fr-CA" dirty="0"/>
              <a:t>Cliquez pour modifier les styles du texte du masque</a:t>
            </a:r>
          </a:p>
          <a:p>
            <a:pPr lvl="1"/>
            <a:r>
              <a:rPr lang="fr-CA" dirty="0"/>
              <a:t>Deuxième niveau</a:t>
            </a:r>
          </a:p>
          <a:p>
            <a:pPr lvl="2"/>
            <a:r>
              <a:rPr lang="fr-CA" dirty="0"/>
              <a:t>Troisième niveau</a:t>
            </a:r>
          </a:p>
        </p:txBody>
      </p:sp>
      <p:sp>
        <p:nvSpPr>
          <p:cNvPr id="5" name="Rectangle 2">
            <a:extLst>
              <a:ext uri="{FF2B5EF4-FFF2-40B4-BE49-F238E27FC236}">
                <a16:creationId xmlns="" xmlns:a16="http://schemas.microsoft.com/office/drawing/2014/main" id="{5E98F860-71BA-C849-9614-EDA80DF350E1}"/>
              </a:ext>
            </a:extLst>
          </p:cNvPr>
          <p:cNvSpPr>
            <a:spLocks noGrp="1" noChangeArrowheads="1"/>
          </p:cNvSpPr>
          <p:nvPr>
            <p:ph type="title"/>
          </p:nvPr>
        </p:nvSpPr>
        <p:spPr bwMode="auto">
          <a:xfrm>
            <a:off x="666750" y="333375"/>
            <a:ext cx="10363200"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fr-FR" altLang="fr-FR" dirty="0"/>
              <a:t>Cliquez et modifiez le titre</a:t>
            </a:r>
            <a:br>
              <a:rPr lang="fr-FR" altLang="fr-FR" dirty="0"/>
            </a:br>
            <a:r>
              <a:rPr lang="fr-FR" altLang="fr-FR" dirty="0"/>
              <a:t>sur 2 lignes au besoin</a:t>
            </a:r>
          </a:p>
        </p:txBody>
      </p:sp>
    </p:spTree>
    <p:extLst>
      <p:ext uri="{BB962C8B-B14F-4D97-AF65-F5344CB8AC3E}">
        <p14:creationId xmlns:p14="http://schemas.microsoft.com/office/powerpoint/2010/main" val="36029203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Disposition personnalisée">
    <p:spTree>
      <p:nvGrpSpPr>
        <p:cNvPr id="1" name=""/>
        <p:cNvGrpSpPr/>
        <p:nvPr/>
      </p:nvGrpSpPr>
      <p:grpSpPr>
        <a:xfrm>
          <a:off x="0" y="0"/>
          <a:ext cx="0" cy="0"/>
          <a:chOff x="0" y="0"/>
          <a:chExt cx="0" cy="0"/>
        </a:xfrm>
      </p:grpSpPr>
      <p:sp>
        <p:nvSpPr>
          <p:cNvPr id="3" name="Rectangle 3">
            <a:extLst>
              <a:ext uri="{FF2B5EF4-FFF2-40B4-BE49-F238E27FC236}">
                <a16:creationId xmlns="" xmlns:a16="http://schemas.microsoft.com/office/drawing/2014/main" id="{3F91709A-AC11-BE4A-A166-6E75E802938F}"/>
              </a:ext>
            </a:extLst>
          </p:cNvPr>
          <p:cNvSpPr>
            <a:spLocks noGrp="1" noChangeArrowheads="1"/>
          </p:cNvSpPr>
          <p:nvPr>
            <p:ph type="title" hasCustomPrompt="1"/>
          </p:nvPr>
        </p:nvSpPr>
        <p:spPr bwMode="auto">
          <a:xfrm>
            <a:off x="1055439" y="3789040"/>
            <a:ext cx="10122677" cy="1152128"/>
          </a:xfrm>
          <a:prstGeom prst="rect">
            <a:avLst/>
          </a:prstGeom>
          <a:noFill/>
          <a:ln>
            <a:noFill/>
          </a:ln>
        </p:spPr>
        <p:txBody>
          <a:bodyPr vert="horz" wrap="none" lIns="91440" tIns="0" rIns="91440" bIns="0" numCol="1" anchor="ctr" anchorCtr="0" compatLnSpc="1">
            <a:prstTxWarp prst="textNoShape">
              <a:avLst/>
            </a:prstTxWarp>
            <a:normAutofit/>
          </a:bodyPr>
          <a:lstStyle>
            <a:lvl1pPr algn="l">
              <a:lnSpc>
                <a:spcPct val="100000"/>
              </a:lnSpc>
              <a:defRPr sz="5400" baseline="0"/>
            </a:lvl1pPr>
          </a:lstStyle>
          <a:p>
            <a:pPr lvl="0"/>
            <a:r>
              <a:rPr lang="fr-FR" dirty="0"/>
              <a:t>titre</a:t>
            </a:r>
          </a:p>
        </p:txBody>
      </p:sp>
    </p:spTree>
    <p:extLst>
      <p:ext uri="{BB962C8B-B14F-4D97-AF65-F5344CB8AC3E}">
        <p14:creationId xmlns:p14="http://schemas.microsoft.com/office/powerpoint/2010/main" val="20746090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isposition personnalisée">
    <p:spTree>
      <p:nvGrpSpPr>
        <p:cNvPr id="1" name=""/>
        <p:cNvGrpSpPr/>
        <p:nvPr/>
      </p:nvGrpSpPr>
      <p:grpSpPr>
        <a:xfrm>
          <a:off x="0" y="0"/>
          <a:ext cx="0" cy="0"/>
          <a:chOff x="0" y="0"/>
          <a:chExt cx="0" cy="0"/>
        </a:xfrm>
      </p:grpSpPr>
      <p:sp>
        <p:nvSpPr>
          <p:cNvPr id="3" name="Rectangle 3">
            <a:extLst>
              <a:ext uri="{FF2B5EF4-FFF2-40B4-BE49-F238E27FC236}">
                <a16:creationId xmlns="" xmlns:a16="http://schemas.microsoft.com/office/drawing/2014/main" id="{3F91709A-AC11-BE4A-A166-6E75E802938F}"/>
              </a:ext>
            </a:extLst>
          </p:cNvPr>
          <p:cNvSpPr>
            <a:spLocks noGrp="1" noChangeArrowheads="1"/>
          </p:cNvSpPr>
          <p:nvPr>
            <p:ph type="title" hasCustomPrompt="1"/>
          </p:nvPr>
        </p:nvSpPr>
        <p:spPr bwMode="auto">
          <a:xfrm>
            <a:off x="1055439" y="3789040"/>
            <a:ext cx="10122677" cy="1152128"/>
          </a:xfrm>
          <a:prstGeom prst="rect">
            <a:avLst/>
          </a:prstGeom>
          <a:noFill/>
          <a:ln>
            <a:noFill/>
          </a:ln>
        </p:spPr>
        <p:txBody>
          <a:bodyPr vert="horz" wrap="none" lIns="91440" tIns="0" rIns="91440" bIns="0" numCol="1" anchor="ctr" anchorCtr="0" compatLnSpc="1">
            <a:prstTxWarp prst="textNoShape">
              <a:avLst/>
            </a:prstTxWarp>
            <a:normAutofit/>
          </a:bodyPr>
          <a:lstStyle>
            <a:lvl1pPr algn="l">
              <a:lnSpc>
                <a:spcPct val="100000"/>
              </a:lnSpc>
              <a:defRPr sz="5400" baseline="0"/>
            </a:lvl1pPr>
          </a:lstStyle>
          <a:p>
            <a:pPr lvl="0"/>
            <a:r>
              <a:rPr lang="fr-FR" dirty="0"/>
              <a:t>titre</a:t>
            </a:r>
          </a:p>
        </p:txBody>
      </p:sp>
    </p:spTree>
    <p:extLst>
      <p:ext uri="{BB962C8B-B14F-4D97-AF65-F5344CB8AC3E}">
        <p14:creationId xmlns:p14="http://schemas.microsoft.com/office/powerpoint/2010/main" val="30985360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sp>
        <p:nvSpPr>
          <p:cNvPr id="3" name="Rectangle 3"/>
          <p:cNvSpPr>
            <a:spLocks noGrp="1" noChangeArrowheads="1"/>
          </p:cNvSpPr>
          <p:nvPr>
            <p:ph type="title" hasCustomPrompt="1"/>
          </p:nvPr>
        </p:nvSpPr>
        <p:spPr bwMode="auto">
          <a:xfrm>
            <a:off x="1055439" y="3789040"/>
            <a:ext cx="10122677" cy="1152128"/>
          </a:xfrm>
          <a:prstGeom prst="rect">
            <a:avLst/>
          </a:prstGeom>
          <a:noFill/>
          <a:ln>
            <a:noFill/>
          </a:ln>
        </p:spPr>
        <p:txBody>
          <a:bodyPr vert="horz" wrap="none" lIns="91440" tIns="0" rIns="91440" bIns="0" numCol="1" anchor="ctr" anchorCtr="0" compatLnSpc="1">
            <a:prstTxWarp prst="textNoShape">
              <a:avLst/>
            </a:prstTxWarp>
            <a:normAutofit/>
          </a:bodyPr>
          <a:lstStyle>
            <a:lvl1pPr algn="l">
              <a:lnSpc>
                <a:spcPct val="100000"/>
              </a:lnSpc>
              <a:defRPr baseline="0"/>
            </a:lvl1pPr>
          </a:lstStyle>
          <a:p>
            <a:pPr lvl="0"/>
            <a:r>
              <a:rPr lang="fr-FR" dirty="0"/>
              <a:t>Cliquez et modifiez le titre</a:t>
            </a:r>
            <a:br>
              <a:rPr lang="fr-FR" dirty="0"/>
            </a:br>
            <a:r>
              <a:rPr lang="fr-FR" dirty="0"/>
              <a:t>2 lignes</a:t>
            </a:r>
          </a:p>
        </p:txBody>
      </p:sp>
    </p:spTree>
    <p:extLst>
      <p:ext uri="{BB962C8B-B14F-4D97-AF65-F5344CB8AC3E}">
        <p14:creationId xmlns:p14="http://schemas.microsoft.com/office/powerpoint/2010/main" val="39628231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a:xfrm>
            <a:off x="666737" y="74712"/>
            <a:ext cx="10363200" cy="762000"/>
          </a:xfrm>
        </p:spPr>
        <p:txBody>
          <a:bodyPr/>
          <a:lstStyle>
            <a:lvl1pPr>
              <a:defRPr sz="3200">
                <a:solidFill>
                  <a:srgbClr val="11AB90"/>
                </a:solidFill>
              </a:defRPr>
            </a:lvl1pPr>
          </a:lstStyle>
          <a:p>
            <a:r>
              <a:rPr lang="fr-CA" dirty="0"/>
              <a:t>Modifier le style du titre</a:t>
            </a:r>
            <a:endParaRPr lang="fr-FR" dirty="0"/>
          </a:p>
        </p:txBody>
      </p:sp>
      <p:sp>
        <p:nvSpPr>
          <p:cNvPr id="3" name="Espace réservé du contenu 2"/>
          <p:cNvSpPr>
            <a:spLocks noGrp="1"/>
          </p:cNvSpPr>
          <p:nvPr>
            <p:ph idx="1"/>
          </p:nvPr>
        </p:nvSpPr>
        <p:spPr>
          <a:xfrm>
            <a:off x="666737" y="1052736"/>
            <a:ext cx="10363200" cy="3733800"/>
          </a:xfrm>
        </p:spPr>
        <p:txBody>
          <a:bodyPr/>
          <a:lstStyle>
            <a:lvl2pPr>
              <a:buClr>
                <a:srgbClr val="018FB9"/>
              </a:buClr>
              <a:buSzPct val="100000"/>
              <a:buFont typeface="Police système"/>
              <a:buChar char="▸"/>
              <a:defRPr/>
            </a:lvl2pPr>
            <a:lvl3pPr>
              <a:buClr>
                <a:srgbClr val="11AB90"/>
              </a:buClr>
              <a:buSzPct val="100000"/>
              <a:buFont typeface="Police système"/>
              <a:buChar char="▸"/>
              <a:defRPr/>
            </a:lvl3pPr>
          </a:lstStyle>
          <a:p>
            <a:pPr lvl="0"/>
            <a:r>
              <a:rPr lang="fr-CA" dirty="0"/>
              <a:t>Cliquez pour modifier les styles du texte du masque</a:t>
            </a:r>
          </a:p>
          <a:p>
            <a:pPr lvl="1"/>
            <a:r>
              <a:rPr lang="fr-CA" dirty="0"/>
              <a:t>Deuxième niveau</a:t>
            </a:r>
          </a:p>
          <a:p>
            <a:pPr lvl="2"/>
            <a:r>
              <a:rPr lang="fr-CA" dirty="0"/>
              <a:t>Troisième niveau</a:t>
            </a:r>
          </a:p>
        </p:txBody>
      </p:sp>
      <p:sp>
        <p:nvSpPr>
          <p:cNvPr id="4" name="Rectangle 6">
            <a:extLst>
              <a:ext uri="{FF2B5EF4-FFF2-40B4-BE49-F238E27FC236}">
                <a16:creationId xmlns:a16="http://schemas.microsoft.com/office/drawing/2014/main" xmlns="" id="{FD95D089-71B6-2049-A638-C5ACEFE2B0E2}"/>
              </a:ext>
            </a:extLst>
          </p:cNvPr>
          <p:cNvSpPr>
            <a:spLocks noGrp="1" noChangeArrowheads="1"/>
          </p:cNvSpPr>
          <p:nvPr>
            <p:ph type="sldNum" sz="quarter" idx="10"/>
          </p:nvPr>
        </p:nvSpPr>
        <p:spPr>
          <a:ln/>
        </p:spPr>
        <p:txBody>
          <a:bodyPr/>
          <a:lstStyle>
            <a:lvl1pPr>
              <a:defRPr/>
            </a:lvl1pPr>
          </a:lstStyle>
          <a:p>
            <a:pPr>
              <a:defRPr/>
            </a:pPr>
            <a:fld id="{FD9ECDEA-D1E7-3A4F-B5AB-FCA5F697E351}" type="slidenum">
              <a:rPr lang="fr-FR" altLang="fr-FR"/>
              <a:pPr>
                <a:defRPr/>
              </a:pPr>
              <a:t>‹N°›</a:t>
            </a:fld>
            <a:endParaRPr lang="fr-FR" altLang="fr-FR" sz="1100" dirty="0">
              <a:solidFill>
                <a:srgbClr val="000000"/>
              </a:solidFill>
            </a:endParaRPr>
          </a:p>
        </p:txBody>
      </p:sp>
    </p:spTree>
    <p:extLst>
      <p:ext uri="{BB962C8B-B14F-4D97-AF65-F5344CB8AC3E}">
        <p14:creationId xmlns:p14="http://schemas.microsoft.com/office/powerpoint/2010/main" val="38136647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Vide">
    <p:spTree>
      <p:nvGrpSpPr>
        <p:cNvPr id="1" name=""/>
        <p:cNvGrpSpPr/>
        <p:nvPr/>
      </p:nvGrpSpPr>
      <p:grpSpPr>
        <a:xfrm>
          <a:off x="0" y="0"/>
          <a:ext cx="0" cy="0"/>
          <a:chOff x="0" y="0"/>
          <a:chExt cx="0" cy="0"/>
        </a:xfrm>
      </p:grpSpPr>
      <p:sp>
        <p:nvSpPr>
          <p:cNvPr id="2" name="Rectangle 6">
            <a:extLst>
              <a:ext uri="{FF2B5EF4-FFF2-40B4-BE49-F238E27FC236}">
                <a16:creationId xmlns:a16="http://schemas.microsoft.com/office/drawing/2014/main" xmlns="" id="{EAD6387B-1425-7047-931A-4FF9D6AFC3F4}"/>
              </a:ext>
            </a:extLst>
          </p:cNvPr>
          <p:cNvSpPr>
            <a:spLocks noGrp="1" noChangeArrowheads="1"/>
          </p:cNvSpPr>
          <p:nvPr>
            <p:ph type="sldNum" sz="quarter" idx="10"/>
          </p:nvPr>
        </p:nvSpPr>
        <p:spPr>
          <a:ln/>
        </p:spPr>
        <p:txBody>
          <a:bodyPr/>
          <a:lstStyle>
            <a:lvl1pPr>
              <a:defRPr/>
            </a:lvl1pPr>
          </a:lstStyle>
          <a:p>
            <a:pPr>
              <a:defRPr/>
            </a:pPr>
            <a:fld id="{8DCD849D-739E-7947-B0B4-941043DCE72F}" type="slidenum">
              <a:rPr lang="fr-FR" altLang="fr-FR"/>
              <a:pPr>
                <a:defRPr/>
              </a:pPr>
              <a:t>‹N°›</a:t>
            </a:fld>
            <a:endParaRPr lang="fr-FR" altLang="fr-FR" sz="1100" dirty="0">
              <a:solidFill>
                <a:srgbClr val="000000"/>
              </a:solidFill>
            </a:endParaRPr>
          </a:p>
        </p:txBody>
      </p:sp>
      <p:sp>
        <p:nvSpPr>
          <p:cNvPr id="4" name="Espace réservé du contenu 2">
            <a:extLst>
              <a:ext uri="{FF2B5EF4-FFF2-40B4-BE49-F238E27FC236}">
                <a16:creationId xmlns:a16="http://schemas.microsoft.com/office/drawing/2014/main" xmlns="" id="{D9694374-1ECE-D046-BA62-7CFF281555BA}"/>
              </a:ext>
            </a:extLst>
          </p:cNvPr>
          <p:cNvSpPr>
            <a:spLocks noGrp="1"/>
          </p:cNvSpPr>
          <p:nvPr>
            <p:ph idx="1"/>
          </p:nvPr>
        </p:nvSpPr>
        <p:spPr>
          <a:xfrm>
            <a:off x="666737" y="1268760"/>
            <a:ext cx="10363200" cy="3733800"/>
          </a:xfrm>
        </p:spPr>
        <p:txBody>
          <a:bodyPr/>
          <a:lstStyle>
            <a:lvl2pPr>
              <a:buClr>
                <a:srgbClr val="018FB9"/>
              </a:buClr>
              <a:buSzPct val="100000"/>
              <a:buFont typeface="Police système"/>
              <a:buChar char="▸"/>
              <a:defRPr/>
            </a:lvl2pPr>
            <a:lvl3pPr>
              <a:buClr>
                <a:srgbClr val="11AB90"/>
              </a:buClr>
              <a:buSzPct val="100000"/>
              <a:buFont typeface="Police système"/>
              <a:buChar char="▸"/>
              <a:defRPr/>
            </a:lvl3pPr>
          </a:lstStyle>
          <a:p>
            <a:pPr lvl="0"/>
            <a:r>
              <a:rPr lang="fr-CA" dirty="0"/>
              <a:t>Cliquez pour modifier les styles du texte du masque</a:t>
            </a:r>
          </a:p>
          <a:p>
            <a:pPr lvl="1"/>
            <a:r>
              <a:rPr lang="fr-CA" dirty="0"/>
              <a:t>Deuxième niveau</a:t>
            </a:r>
          </a:p>
          <a:p>
            <a:pPr lvl="2"/>
            <a:r>
              <a:rPr lang="fr-CA" dirty="0"/>
              <a:t>Troisième niveau</a:t>
            </a:r>
          </a:p>
        </p:txBody>
      </p:sp>
      <p:sp>
        <p:nvSpPr>
          <p:cNvPr id="5" name="Rectangle 2">
            <a:extLst>
              <a:ext uri="{FF2B5EF4-FFF2-40B4-BE49-F238E27FC236}">
                <a16:creationId xmlns:a16="http://schemas.microsoft.com/office/drawing/2014/main" xmlns="" id="{5E98F860-71BA-C849-9614-EDA80DF350E1}"/>
              </a:ext>
            </a:extLst>
          </p:cNvPr>
          <p:cNvSpPr>
            <a:spLocks noGrp="1" noChangeArrowheads="1"/>
          </p:cNvSpPr>
          <p:nvPr>
            <p:ph type="title"/>
          </p:nvPr>
        </p:nvSpPr>
        <p:spPr bwMode="auto">
          <a:xfrm>
            <a:off x="666750" y="333375"/>
            <a:ext cx="10363200"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fr-FR" altLang="fr-FR" dirty="0"/>
              <a:t>Cliquez et modifiez le titre</a:t>
            </a:r>
            <a:br>
              <a:rPr lang="fr-FR" altLang="fr-FR" dirty="0"/>
            </a:br>
            <a:r>
              <a:rPr lang="fr-FR" altLang="fr-FR" dirty="0"/>
              <a:t>sur 2 lignes au besoin</a:t>
            </a:r>
          </a:p>
        </p:txBody>
      </p:sp>
    </p:spTree>
    <p:extLst>
      <p:ext uri="{BB962C8B-B14F-4D97-AF65-F5344CB8AC3E}">
        <p14:creationId xmlns:p14="http://schemas.microsoft.com/office/powerpoint/2010/main" val="240807759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slideLayout" Target="../slideLayouts/slideLayout4.xml"/><Relationship Id="rId1" Type="http://schemas.openxmlformats.org/officeDocument/2006/relationships/slideLayout" Target="../slideLayouts/slideLayout3.xml"/><Relationship Id="rId5" Type="http://schemas.openxmlformats.org/officeDocument/2006/relationships/image" Target="../media/image2.png"/><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7.xml"/><Relationship Id="rId1" Type="http://schemas.openxmlformats.org/officeDocument/2006/relationships/slideLayout" Target="../slideLayouts/slideLayout6.xml"/><Relationship Id="rId4" Type="http://schemas.openxmlformats.org/officeDocument/2006/relationships/image" Target="../media/image3.png"/></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9.xml"/><Relationship Id="rId1" Type="http://schemas.openxmlformats.org/officeDocument/2006/relationships/slideLayout" Target="../slideLayouts/slideLayout8.xml"/><Relationship Id="rId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759" r:id="rId1"/>
    <p:sldLayoutId id="2147483755" r:id="rId2"/>
  </p:sldLayoutIdLst>
  <p:hf hdr="0" ftr="0" dt="0"/>
  <p:txStyles>
    <p:titleStyle>
      <a:lvl1pPr algn="l" rtl="0" eaLnBrk="0" fontAlgn="base" hangingPunct="0">
        <a:spcBef>
          <a:spcPct val="0"/>
        </a:spcBef>
        <a:spcAft>
          <a:spcPct val="0"/>
        </a:spcAft>
        <a:defRPr sz="2400" b="1">
          <a:solidFill>
            <a:srgbClr val="11AB90"/>
          </a:solidFill>
          <a:latin typeface="Arial" panose="020B0604020202020204" pitchFamily="34" charset="0"/>
          <a:ea typeface="+mj-ea"/>
          <a:cs typeface="+mj-cs"/>
        </a:defRPr>
      </a:lvl1pPr>
      <a:lvl2pPr algn="l" rtl="0" eaLnBrk="0" fontAlgn="base" hangingPunct="0">
        <a:spcBef>
          <a:spcPct val="0"/>
        </a:spcBef>
        <a:spcAft>
          <a:spcPct val="0"/>
        </a:spcAft>
        <a:defRPr sz="2400" b="1">
          <a:solidFill>
            <a:srgbClr val="11AB90"/>
          </a:solidFill>
          <a:latin typeface="Arial" panose="020B0604020202020204" pitchFamily="34" charset="0"/>
          <a:ea typeface="ヒラギノ角ゴ Pro W3" charset="0"/>
          <a:cs typeface="ヒラギノ角ゴ Pro W3" charset="0"/>
        </a:defRPr>
      </a:lvl2pPr>
      <a:lvl3pPr algn="l" rtl="0" eaLnBrk="0" fontAlgn="base" hangingPunct="0">
        <a:spcBef>
          <a:spcPct val="0"/>
        </a:spcBef>
        <a:spcAft>
          <a:spcPct val="0"/>
        </a:spcAft>
        <a:defRPr sz="2400" b="1">
          <a:solidFill>
            <a:srgbClr val="11AB90"/>
          </a:solidFill>
          <a:latin typeface="Arial" panose="020B0604020202020204" pitchFamily="34" charset="0"/>
          <a:ea typeface="ヒラギノ角ゴ Pro W3" charset="0"/>
          <a:cs typeface="ヒラギノ角ゴ Pro W3" charset="0"/>
        </a:defRPr>
      </a:lvl3pPr>
      <a:lvl4pPr algn="l" rtl="0" eaLnBrk="0" fontAlgn="base" hangingPunct="0">
        <a:spcBef>
          <a:spcPct val="0"/>
        </a:spcBef>
        <a:spcAft>
          <a:spcPct val="0"/>
        </a:spcAft>
        <a:defRPr sz="2400" b="1">
          <a:solidFill>
            <a:srgbClr val="11AB90"/>
          </a:solidFill>
          <a:latin typeface="Arial" panose="020B0604020202020204" pitchFamily="34" charset="0"/>
          <a:ea typeface="ヒラギノ角ゴ Pro W3" charset="0"/>
          <a:cs typeface="ヒラギノ角ゴ Pro W3" charset="0"/>
        </a:defRPr>
      </a:lvl4pPr>
      <a:lvl5pPr algn="l" rtl="0" eaLnBrk="0" fontAlgn="base" hangingPunct="0">
        <a:spcBef>
          <a:spcPct val="0"/>
        </a:spcBef>
        <a:spcAft>
          <a:spcPct val="0"/>
        </a:spcAft>
        <a:defRPr sz="2400" b="1">
          <a:solidFill>
            <a:srgbClr val="11AB90"/>
          </a:solidFill>
          <a:latin typeface="Arial" panose="020B0604020202020204" pitchFamily="34" charset="0"/>
          <a:ea typeface="ヒラギノ角ゴ Pro W3" charset="0"/>
          <a:cs typeface="ヒラギノ角ゴ Pro W3" charset="0"/>
        </a:defRPr>
      </a:lvl5pPr>
      <a:lvl6pPr marL="457200" algn="l" rtl="0" fontAlgn="base">
        <a:spcBef>
          <a:spcPct val="0"/>
        </a:spcBef>
        <a:spcAft>
          <a:spcPct val="0"/>
        </a:spcAft>
        <a:defRPr sz="2100" b="1">
          <a:solidFill>
            <a:srgbClr val="11AB90"/>
          </a:solidFill>
          <a:latin typeface="Helvetica" charset="0"/>
          <a:ea typeface="ヒラギノ角ゴ Pro W3" charset="0"/>
          <a:cs typeface="ヒラギノ角ゴ Pro W3" charset="0"/>
        </a:defRPr>
      </a:lvl6pPr>
      <a:lvl7pPr marL="914400" algn="l" rtl="0" fontAlgn="base">
        <a:spcBef>
          <a:spcPct val="0"/>
        </a:spcBef>
        <a:spcAft>
          <a:spcPct val="0"/>
        </a:spcAft>
        <a:defRPr sz="2100" b="1">
          <a:solidFill>
            <a:srgbClr val="11AB90"/>
          </a:solidFill>
          <a:latin typeface="Helvetica" charset="0"/>
          <a:ea typeface="ヒラギノ角ゴ Pro W3" charset="0"/>
          <a:cs typeface="ヒラギノ角ゴ Pro W3" charset="0"/>
        </a:defRPr>
      </a:lvl7pPr>
      <a:lvl8pPr marL="1371600" algn="l" rtl="0" fontAlgn="base">
        <a:spcBef>
          <a:spcPct val="0"/>
        </a:spcBef>
        <a:spcAft>
          <a:spcPct val="0"/>
        </a:spcAft>
        <a:defRPr sz="2100" b="1">
          <a:solidFill>
            <a:srgbClr val="11AB90"/>
          </a:solidFill>
          <a:latin typeface="Helvetica" charset="0"/>
          <a:ea typeface="ヒラギノ角ゴ Pro W3" charset="0"/>
          <a:cs typeface="ヒラギノ角ゴ Pro W3" charset="0"/>
        </a:defRPr>
      </a:lvl8pPr>
      <a:lvl9pPr marL="1828800" algn="l" rtl="0" fontAlgn="base">
        <a:spcBef>
          <a:spcPct val="0"/>
        </a:spcBef>
        <a:spcAft>
          <a:spcPct val="0"/>
        </a:spcAft>
        <a:defRPr sz="2100" b="1">
          <a:solidFill>
            <a:srgbClr val="11AB90"/>
          </a:solidFill>
          <a:latin typeface="Helvetica" charset="0"/>
          <a:ea typeface="ヒラギノ角ゴ Pro W3" charset="0"/>
          <a:cs typeface="ヒラギノ角ゴ Pro W3" charset="0"/>
        </a:defRPr>
      </a:lvl9pPr>
    </p:titleStyle>
    <p:bodyStyle>
      <a:lvl1pPr marL="342900" indent="-342900" algn="l" rtl="0" eaLnBrk="0" fontAlgn="base" hangingPunct="0">
        <a:spcBef>
          <a:spcPct val="20000"/>
        </a:spcBef>
        <a:spcAft>
          <a:spcPct val="0"/>
        </a:spcAft>
        <a:defRPr sz="2400">
          <a:solidFill>
            <a:schemeClr val="tx1"/>
          </a:solidFill>
          <a:latin typeface="Arial" panose="020B0604020202020204" pitchFamily="34" charset="0"/>
          <a:ea typeface="+mn-ea"/>
          <a:cs typeface="+mn-cs"/>
        </a:defRPr>
      </a:lvl1pPr>
      <a:lvl2pPr marL="742950" indent="-285750" algn="l" rtl="0" eaLnBrk="0" fontAlgn="base" hangingPunct="0">
        <a:spcBef>
          <a:spcPct val="20000"/>
        </a:spcBef>
        <a:spcAft>
          <a:spcPct val="0"/>
        </a:spcAft>
        <a:buClr>
          <a:srgbClr val="018FB9"/>
        </a:buClr>
        <a:buSzPct val="140000"/>
        <a:buFont typeface="Police système"/>
        <a:buChar char="‣"/>
        <a:defRPr sz="2200">
          <a:solidFill>
            <a:srgbClr val="000000"/>
          </a:solidFill>
          <a:latin typeface="Arial" panose="020B0604020202020204" pitchFamily="34" charset="0"/>
          <a:ea typeface="+mn-ea"/>
          <a:cs typeface="+mn-cs"/>
        </a:defRPr>
      </a:lvl2pPr>
      <a:lvl3pPr marL="1000125" indent="-228600" algn="l" rtl="0" eaLnBrk="0" fontAlgn="base" hangingPunct="0">
        <a:spcBef>
          <a:spcPct val="20000"/>
        </a:spcBef>
        <a:spcAft>
          <a:spcPct val="0"/>
        </a:spcAft>
        <a:buClr>
          <a:srgbClr val="11AB90"/>
        </a:buClr>
        <a:buSzPct val="100000"/>
        <a:buFont typeface="Police système"/>
        <a:buChar char="▸"/>
        <a:defRPr sz="2000">
          <a:solidFill>
            <a:srgbClr val="000000"/>
          </a:solidFill>
          <a:latin typeface="Arial" panose="020B0604020202020204" pitchFamily="34" charset="0"/>
          <a:ea typeface="+mn-ea"/>
          <a:cs typeface="+mn-cs"/>
        </a:defRPr>
      </a:lvl3pPr>
      <a:lvl4pPr marL="1600200" indent="-228600" algn="l" rtl="0" eaLnBrk="0" fontAlgn="base" hangingPunct="0">
        <a:spcBef>
          <a:spcPct val="20000"/>
        </a:spcBef>
        <a:spcAft>
          <a:spcPct val="0"/>
        </a:spcAft>
        <a:buChar char="–"/>
        <a:defRPr sz="2000">
          <a:solidFill>
            <a:schemeClr val="tx1"/>
          </a:solidFill>
          <a:latin typeface="Helvetica"/>
          <a:ea typeface="+mn-ea"/>
          <a:cs typeface="+mn-cs"/>
        </a:defRPr>
      </a:lvl4pPr>
      <a:lvl5pPr marL="2057400" indent="-228600" algn="l" rtl="0" eaLnBrk="0" fontAlgn="base" hangingPunct="0">
        <a:spcBef>
          <a:spcPct val="20000"/>
        </a:spcBef>
        <a:spcAft>
          <a:spcPct val="0"/>
        </a:spcAft>
        <a:buChar char="»"/>
        <a:defRPr sz="2000">
          <a:solidFill>
            <a:schemeClr val="tx1"/>
          </a:solidFill>
          <a:latin typeface="Helvetica"/>
          <a:ea typeface="+mn-ea"/>
          <a:cs typeface="+mn-cs"/>
        </a:defRPr>
      </a:lvl5pPr>
      <a:lvl6pPr marL="2514600" indent="-228600" algn="l" rtl="0" fontAlgn="base">
        <a:spcBef>
          <a:spcPct val="20000"/>
        </a:spcBef>
        <a:spcAft>
          <a:spcPct val="0"/>
        </a:spcAft>
        <a:buChar char="»"/>
        <a:defRPr sz="2000">
          <a:solidFill>
            <a:schemeClr val="tx1"/>
          </a:solidFill>
          <a:latin typeface="+mn-lt"/>
          <a:ea typeface="+mn-ea"/>
          <a:cs typeface="+mn-cs"/>
        </a:defRPr>
      </a:lvl6pPr>
      <a:lvl7pPr marL="2971800" indent="-228600" algn="l" rtl="0" fontAlgn="base">
        <a:spcBef>
          <a:spcPct val="20000"/>
        </a:spcBef>
        <a:spcAft>
          <a:spcPct val="0"/>
        </a:spcAft>
        <a:buChar char="»"/>
        <a:defRPr sz="2000">
          <a:solidFill>
            <a:schemeClr val="tx1"/>
          </a:solidFill>
          <a:latin typeface="+mn-lt"/>
          <a:ea typeface="+mn-ea"/>
          <a:cs typeface="+mn-cs"/>
        </a:defRPr>
      </a:lvl7pPr>
      <a:lvl8pPr marL="3429000" indent="-228600" algn="l" rtl="0" fontAlgn="base">
        <a:spcBef>
          <a:spcPct val="20000"/>
        </a:spcBef>
        <a:spcAft>
          <a:spcPct val="0"/>
        </a:spcAft>
        <a:buChar char="»"/>
        <a:defRPr sz="2000">
          <a:solidFill>
            <a:schemeClr val="tx1"/>
          </a:solidFill>
          <a:latin typeface="+mn-lt"/>
          <a:ea typeface="+mn-ea"/>
          <a:cs typeface="+mn-cs"/>
        </a:defRPr>
      </a:lvl8pPr>
      <a:lvl9pPr marL="3886200" indent="-228600" algn="l" rtl="0" fontAlgn="base">
        <a:spcBef>
          <a:spcPct val="20000"/>
        </a:spcBef>
        <a:spcAft>
          <a:spcPct val="0"/>
        </a:spcAft>
        <a:buChar char="»"/>
        <a:defRPr sz="2000">
          <a:solidFill>
            <a:schemeClr val="tx1"/>
          </a:solidFill>
          <a:latin typeface="+mn-lt"/>
          <a:ea typeface="+mn-ea"/>
          <a:cs typeface="+mn-cs"/>
        </a:defRPr>
      </a:lvl9pPr>
    </p:bodyStyle>
    <p:otherStyle>
      <a:defPPr>
        <a:defRPr lang="fr-F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
        <p:nvSpPr>
          <p:cNvPr id="1027" name="Rectangle 2">
            <a:extLst>
              <a:ext uri="{FF2B5EF4-FFF2-40B4-BE49-F238E27FC236}">
                <a16:creationId xmlns="" xmlns:a16="http://schemas.microsoft.com/office/drawing/2014/main" id="{988116C6-1EEC-AB49-8F6C-0D2306B519A3}"/>
              </a:ext>
            </a:extLst>
          </p:cNvPr>
          <p:cNvSpPr>
            <a:spLocks noGrp="1" noChangeArrowheads="1"/>
          </p:cNvSpPr>
          <p:nvPr>
            <p:ph type="title"/>
          </p:nvPr>
        </p:nvSpPr>
        <p:spPr bwMode="auto">
          <a:xfrm>
            <a:off x="666750" y="333375"/>
            <a:ext cx="10363200"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fr-FR" altLang="fr-FR" dirty="0"/>
              <a:t>Cliquez et modifiez le titre</a:t>
            </a:r>
            <a:br>
              <a:rPr lang="fr-FR" altLang="fr-FR" dirty="0"/>
            </a:br>
            <a:r>
              <a:rPr lang="fr-FR" altLang="fr-FR" dirty="0"/>
              <a:t>sur 2 lignes au besoin</a:t>
            </a:r>
          </a:p>
        </p:txBody>
      </p:sp>
      <p:sp>
        <p:nvSpPr>
          <p:cNvPr id="1028" name="Rectangle 3">
            <a:extLst>
              <a:ext uri="{FF2B5EF4-FFF2-40B4-BE49-F238E27FC236}">
                <a16:creationId xmlns="" xmlns:a16="http://schemas.microsoft.com/office/drawing/2014/main" id="{DFF316A8-DEA8-6649-ACFC-8CE1338F38CE}"/>
              </a:ext>
            </a:extLst>
          </p:cNvPr>
          <p:cNvSpPr>
            <a:spLocks noGrp="1" noChangeArrowheads="1"/>
          </p:cNvSpPr>
          <p:nvPr>
            <p:ph type="body" idx="1"/>
          </p:nvPr>
        </p:nvSpPr>
        <p:spPr bwMode="auto">
          <a:xfrm>
            <a:off x="666750" y="1562100"/>
            <a:ext cx="10363200" cy="3733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fr-CA" dirty="0"/>
              <a:t>Cliquez pour modifier les styles du texte du masque</a:t>
            </a:r>
          </a:p>
          <a:p>
            <a:pPr lvl="1"/>
            <a:r>
              <a:rPr lang="fr-CA" dirty="0"/>
              <a:t>Deuxième niveau</a:t>
            </a:r>
          </a:p>
          <a:p>
            <a:pPr lvl="2"/>
            <a:r>
              <a:rPr lang="fr-CA" dirty="0"/>
              <a:t>Troisième niveau</a:t>
            </a:r>
          </a:p>
        </p:txBody>
      </p:sp>
      <p:sp>
        <p:nvSpPr>
          <p:cNvPr id="1030" name="Rectangle 6">
            <a:extLst>
              <a:ext uri="{FF2B5EF4-FFF2-40B4-BE49-F238E27FC236}">
                <a16:creationId xmlns="" xmlns:a16="http://schemas.microsoft.com/office/drawing/2014/main" id="{015A9C91-5968-1B46-9629-80463EDB329F}"/>
              </a:ext>
            </a:extLst>
          </p:cNvPr>
          <p:cNvSpPr>
            <a:spLocks noGrp="1" noChangeArrowheads="1"/>
          </p:cNvSpPr>
          <p:nvPr>
            <p:ph type="sldNum" sz="quarter" idx="4"/>
          </p:nvPr>
        </p:nvSpPr>
        <p:spPr bwMode="auto">
          <a:xfrm>
            <a:off x="5764212" y="6237312"/>
            <a:ext cx="663575" cy="360040"/>
          </a:xfrm>
          <a:prstGeom prst="rect">
            <a:avLst/>
          </a:prstGeom>
          <a:noFill/>
          <a:ln>
            <a:noFill/>
          </a:ln>
        </p:spPr>
        <p:txBody>
          <a:bodyPr vert="horz" wrap="square" lIns="91440" tIns="45720" rIns="91440" bIns="45720" numCol="1" anchor="ctr" anchorCtr="0" compatLnSpc="1">
            <a:prstTxWarp prst="textNoShape">
              <a:avLst/>
            </a:prstTxWarp>
          </a:bodyPr>
          <a:lstStyle>
            <a:lvl1pPr algn="ctr">
              <a:defRPr sz="1300">
                <a:solidFill>
                  <a:srgbClr val="5F5F5F"/>
                </a:solidFill>
              </a:defRPr>
            </a:lvl1pPr>
          </a:lstStyle>
          <a:p>
            <a:pPr>
              <a:defRPr/>
            </a:pPr>
            <a:fld id="{4CCCB708-3E1D-DC46-9E93-5CDDFB22F0DB}" type="slidenum">
              <a:rPr lang="fr-FR" altLang="fr-FR"/>
              <a:pPr>
                <a:defRPr/>
              </a:pPr>
              <a:t>‹N°›</a:t>
            </a:fld>
            <a:endParaRPr lang="fr-FR" altLang="fr-FR" sz="1100" dirty="0">
              <a:solidFill>
                <a:schemeClr val="tx1"/>
              </a:solidFill>
            </a:endParaRPr>
          </a:p>
        </p:txBody>
      </p:sp>
    </p:spTree>
    <p:extLst>
      <p:ext uri="{BB962C8B-B14F-4D97-AF65-F5344CB8AC3E}">
        <p14:creationId xmlns:p14="http://schemas.microsoft.com/office/powerpoint/2010/main" val="3453390684"/>
      </p:ext>
    </p:extLst>
  </p:cSld>
  <p:clrMap bg1="lt1" tx1="dk1" bg2="lt2" tx2="dk2" accent1="accent1" accent2="accent2" accent3="accent3" accent4="accent4" accent5="accent5" accent6="accent6" hlink="hlink" folHlink="folHlink"/>
  <p:sldLayoutIdLst>
    <p:sldLayoutId id="2147483762" r:id="rId1"/>
    <p:sldLayoutId id="2147483763" r:id="rId2"/>
    <p:sldLayoutId id="2147483764" r:id="rId3"/>
  </p:sldLayoutIdLst>
  <p:hf hdr="0" ftr="0" dt="0"/>
  <p:txStyles>
    <p:titleStyle>
      <a:lvl1pPr algn="l" rtl="0" eaLnBrk="0" fontAlgn="base" hangingPunct="0">
        <a:spcBef>
          <a:spcPct val="0"/>
        </a:spcBef>
        <a:spcAft>
          <a:spcPct val="0"/>
        </a:spcAft>
        <a:defRPr sz="2400" b="1">
          <a:solidFill>
            <a:srgbClr val="11AB90"/>
          </a:solidFill>
          <a:latin typeface="Arial" panose="020B0604020202020204" pitchFamily="34" charset="0"/>
          <a:ea typeface="+mj-ea"/>
          <a:cs typeface="+mj-cs"/>
        </a:defRPr>
      </a:lvl1pPr>
      <a:lvl2pPr algn="l" rtl="0" eaLnBrk="0" fontAlgn="base" hangingPunct="0">
        <a:spcBef>
          <a:spcPct val="0"/>
        </a:spcBef>
        <a:spcAft>
          <a:spcPct val="0"/>
        </a:spcAft>
        <a:defRPr sz="2400" b="1">
          <a:solidFill>
            <a:srgbClr val="11AB90"/>
          </a:solidFill>
          <a:latin typeface="Arial" panose="020B0604020202020204" pitchFamily="34" charset="0"/>
          <a:ea typeface="ヒラギノ角ゴ Pro W3" charset="0"/>
          <a:cs typeface="ヒラギノ角ゴ Pro W3" charset="0"/>
        </a:defRPr>
      </a:lvl2pPr>
      <a:lvl3pPr algn="l" rtl="0" eaLnBrk="0" fontAlgn="base" hangingPunct="0">
        <a:spcBef>
          <a:spcPct val="0"/>
        </a:spcBef>
        <a:spcAft>
          <a:spcPct val="0"/>
        </a:spcAft>
        <a:defRPr sz="2400" b="1">
          <a:solidFill>
            <a:srgbClr val="11AB90"/>
          </a:solidFill>
          <a:latin typeface="Arial" panose="020B0604020202020204" pitchFamily="34" charset="0"/>
          <a:ea typeface="ヒラギノ角ゴ Pro W3" charset="0"/>
          <a:cs typeface="ヒラギノ角ゴ Pro W3" charset="0"/>
        </a:defRPr>
      </a:lvl3pPr>
      <a:lvl4pPr algn="l" rtl="0" eaLnBrk="0" fontAlgn="base" hangingPunct="0">
        <a:spcBef>
          <a:spcPct val="0"/>
        </a:spcBef>
        <a:spcAft>
          <a:spcPct val="0"/>
        </a:spcAft>
        <a:defRPr sz="2400" b="1">
          <a:solidFill>
            <a:srgbClr val="11AB90"/>
          </a:solidFill>
          <a:latin typeface="Arial" panose="020B0604020202020204" pitchFamily="34" charset="0"/>
          <a:ea typeface="ヒラギノ角ゴ Pro W3" charset="0"/>
          <a:cs typeface="ヒラギノ角ゴ Pro W3" charset="0"/>
        </a:defRPr>
      </a:lvl4pPr>
      <a:lvl5pPr algn="l" rtl="0" eaLnBrk="0" fontAlgn="base" hangingPunct="0">
        <a:spcBef>
          <a:spcPct val="0"/>
        </a:spcBef>
        <a:spcAft>
          <a:spcPct val="0"/>
        </a:spcAft>
        <a:defRPr sz="2400" b="1">
          <a:solidFill>
            <a:srgbClr val="11AB90"/>
          </a:solidFill>
          <a:latin typeface="Arial" panose="020B0604020202020204" pitchFamily="34" charset="0"/>
          <a:ea typeface="ヒラギノ角ゴ Pro W3" charset="0"/>
          <a:cs typeface="ヒラギノ角ゴ Pro W3" charset="0"/>
        </a:defRPr>
      </a:lvl5pPr>
      <a:lvl6pPr marL="457200" algn="l" rtl="0" fontAlgn="base">
        <a:spcBef>
          <a:spcPct val="0"/>
        </a:spcBef>
        <a:spcAft>
          <a:spcPct val="0"/>
        </a:spcAft>
        <a:defRPr sz="2100" b="1">
          <a:solidFill>
            <a:srgbClr val="11AB90"/>
          </a:solidFill>
          <a:latin typeface="Helvetica" charset="0"/>
          <a:ea typeface="ヒラギノ角ゴ Pro W3" charset="0"/>
          <a:cs typeface="ヒラギノ角ゴ Pro W3" charset="0"/>
        </a:defRPr>
      </a:lvl6pPr>
      <a:lvl7pPr marL="914400" algn="l" rtl="0" fontAlgn="base">
        <a:spcBef>
          <a:spcPct val="0"/>
        </a:spcBef>
        <a:spcAft>
          <a:spcPct val="0"/>
        </a:spcAft>
        <a:defRPr sz="2100" b="1">
          <a:solidFill>
            <a:srgbClr val="11AB90"/>
          </a:solidFill>
          <a:latin typeface="Helvetica" charset="0"/>
          <a:ea typeface="ヒラギノ角ゴ Pro W3" charset="0"/>
          <a:cs typeface="ヒラギノ角ゴ Pro W3" charset="0"/>
        </a:defRPr>
      </a:lvl7pPr>
      <a:lvl8pPr marL="1371600" algn="l" rtl="0" fontAlgn="base">
        <a:spcBef>
          <a:spcPct val="0"/>
        </a:spcBef>
        <a:spcAft>
          <a:spcPct val="0"/>
        </a:spcAft>
        <a:defRPr sz="2100" b="1">
          <a:solidFill>
            <a:srgbClr val="11AB90"/>
          </a:solidFill>
          <a:latin typeface="Helvetica" charset="0"/>
          <a:ea typeface="ヒラギノ角ゴ Pro W3" charset="0"/>
          <a:cs typeface="ヒラギノ角ゴ Pro W3" charset="0"/>
        </a:defRPr>
      </a:lvl8pPr>
      <a:lvl9pPr marL="1828800" algn="l" rtl="0" fontAlgn="base">
        <a:spcBef>
          <a:spcPct val="0"/>
        </a:spcBef>
        <a:spcAft>
          <a:spcPct val="0"/>
        </a:spcAft>
        <a:defRPr sz="2100" b="1">
          <a:solidFill>
            <a:srgbClr val="11AB90"/>
          </a:solidFill>
          <a:latin typeface="Helvetica" charset="0"/>
          <a:ea typeface="ヒラギノ角ゴ Pro W3" charset="0"/>
          <a:cs typeface="ヒラギノ角ゴ Pro W3" charset="0"/>
        </a:defRPr>
      </a:lvl9pPr>
    </p:titleStyle>
    <p:bodyStyle>
      <a:lvl1pPr marL="342900" indent="-342900" algn="l" rtl="0" eaLnBrk="0" fontAlgn="base" hangingPunct="0">
        <a:spcBef>
          <a:spcPct val="20000"/>
        </a:spcBef>
        <a:spcAft>
          <a:spcPct val="0"/>
        </a:spcAft>
        <a:defRPr sz="2400">
          <a:solidFill>
            <a:schemeClr val="tx1"/>
          </a:solidFill>
          <a:latin typeface="Arial" panose="020B0604020202020204" pitchFamily="34" charset="0"/>
          <a:ea typeface="+mn-ea"/>
          <a:cs typeface="+mn-cs"/>
        </a:defRPr>
      </a:lvl1pPr>
      <a:lvl2pPr marL="742950" indent="-285750" algn="l" rtl="0" eaLnBrk="0" fontAlgn="base" hangingPunct="0">
        <a:spcBef>
          <a:spcPct val="20000"/>
        </a:spcBef>
        <a:spcAft>
          <a:spcPct val="0"/>
        </a:spcAft>
        <a:buClr>
          <a:srgbClr val="018FB9"/>
        </a:buClr>
        <a:buSzPct val="140000"/>
        <a:buFont typeface="Police système"/>
        <a:buChar char="‣"/>
        <a:defRPr sz="2200">
          <a:solidFill>
            <a:srgbClr val="000000"/>
          </a:solidFill>
          <a:latin typeface="Arial" panose="020B0604020202020204" pitchFamily="34" charset="0"/>
          <a:ea typeface="+mn-ea"/>
          <a:cs typeface="+mn-cs"/>
        </a:defRPr>
      </a:lvl2pPr>
      <a:lvl3pPr marL="1000125" indent="-228600" algn="l" rtl="0" eaLnBrk="0" fontAlgn="base" hangingPunct="0">
        <a:spcBef>
          <a:spcPct val="20000"/>
        </a:spcBef>
        <a:spcAft>
          <a:spcPct val="0"/>
        </a:spcAft>
        <a:buClr>
          <a:srgbClr val="11AB90"/>
        </a:buClr>
        <a:buSzPct val="100000"/>
        <a:buFont typeface="Police système"/>
        <a:buChar char="▸"/>
        <a:defRPr sz="2000">
          <a:solidFill>
            <a:srgbClr val="000000"/>
          </a:solidFill>
          <a:latin typeface="Arial" panose="020B0604020202020204" pitchFamily="34" charset="0"/>
          <a:ea typeface="+mn-ea"/>
          <a:cs typeface="+mn-cs"/>
        </a:defRPr>
      </a:lvl3pPr>
      <a:lvl4pPr marL="1600200" indent="-228600" algn="l" rtl="0" eaLnBrk="0" fontAlgn="base" hangingPunct="0">
        <a:spcBef>
          <a:spcPct val="20000"/>
        </a:spcBef>
        <a:spcAft>
          <a:spcPct val="0"/>
        </a:spcAft>
        <a:buChar char="–"/>
        <a:defRPr sz="2000">
          <a:solidFill>
            <a:schemeClr val="tx1"/>
          </a:solidFill>
          <a:latin typeface="Helvetica"/>
          <a:ea typeface="+mn-ea"/>
          <a:cs typeface="+mn-cs"/>
        </a:defRPr>
      </a:lvl4pPr>
      <a:lvl5pPr marL="2057400" indent="-228600" algn="l" rtl="0" eaLnBrk="0" fontAlgn="base" hangingPunct="0">
        <a:spcBef>
          <a:spcPct val="20000"/>
        </a:spcBef>
        <a:spcAft>
          <a:spcPct val="0"/>
        </a:spcAft>
        <a:buChar char="»"/>
        <a:defRPr sz="2000">
          <a:solidFill>
            <a:schemeClr val="tx1"/>
          </a:solidFill>
          <a:latin typeface="Helvetica"/>
          <a:ea typeface="+mn-ea"/>
          <a:cs typeface="+mn-cs"/>
        </a:defRPr>
      </a:lvl5pPr>
      <a:lvl6pPr marL="2514600" indent="-228600" algn="l" rtl="0" fontAlgn="base">
        <a:spcBef>
          <a:spcPct val="20000"/>
        </a:spcBef>
        <a:spcAft>
          <a:spcPct val="0"/>
        </a:spcAft>
        <a:buChar char="»"/>
        <a:defRPr sz="2000">
          <a:solidFill>
            <a:schemeClr val="tx1"/>
          </a:solidFill>
          <a:latin typeface="+mn-lt"/>
          <a:ea typeface="+mn-ea"/>
          <a:cs typeface="+mn-cs"/>
        </a:defRPr>
      </a:lvl6pPr>
      <a:lvl7pPr marL="2971800" indent="-228600" algn="l" rtl="0" fontAlgn="base">
        <a:spcBef>
          <a:spcPct val="20000"/>
        </a:spcBef>
        <a:spcAft>
          <a:spcPct val="0"/>
        </a:spcAft>
        <a:buChar char="»"/>
        <a:defRPr sz="2000">
          <a:solidFill>
            <a:schemeClr val="tx1"/>
          </a:solidFill>
          <a:latin typeface="+mn-lt"/>
          <a:ea typeface="+mn-ea"/>
          <a:cs typeface="+mn-cs"/>
        </a:defRPr>
      </a:lvl7pPr>
      <a:lvl8pPr marL="3429000" indent="-228600" algn="l" rtl="0" fontAlgn="base">
        <a:spcBef>
          <a:spcPct val="20000"/>
        </a:spcBef>
        <a:spcAft>
          <a:spcPct val="0"/>
        </a:spcAft>
        <a:buChar char="»"/>
        <a:defRPr sz="2000">
          <a:solidFill>
            <a:schemeClr val="tx1"/>
          </a:solidFill>
          <a:latin typeface="+mn-lt"/>
          <a:ea typeface="+mn-ea"/>
          <a:cs typeface="+mn-cs"/>
        </a:defRPr>
      </a:lvl8pPr>
      <a:lvl9pPr marL="3886200" indent="-228600" algn="l" rtl="0" fontAlgn="base">
        <a:spcBef>
          <a:spcPct val="20000"/>
        </a:spcBef>
        <a:spcAft>
          <a:spcPct val="0"/>
        </a:spcAft>
        <a:buChar char="»"/>
        <a:defRPr sz="2000">
          <a:solidFill>
            <a:schemeClr val="tx1"/>
          </a:solidFill>
          <a:latin typeface="+mn-lt"/>
          <a:ea typeface="+mn-ea"/>
          <a:cs typeface="+mn-cs"/>
        </a:defRPr>
      </a:lvl9pPr>
    </p:bodyStyle>
    <p:otherStyle>
      <a:defPPr>
        <a:defRPr lang="fr-F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758" r:id="rId1"/>
    <p:sldLayoutId id="2147483757" r:id="rId2"/>
  </p:sldLayoutIdLst>
  <p:hf hdr="0" ftr="0" dt="0"/>
  <p:txStyles>
    <p:titleStyle>
      <a:lvl1pPr algn="r" rtl="0" eaLnBrk="0" fontAlgn="base" hangingPunct="0">
        <a:lnSpc>
          <a:spcPts val="2800"/>
        </a:lnSpc>
        <a:spcBef>
          <a:spcPct val="0"/>
        </a:spcBef>
        <a:spcAft>
          <a:spcPct val="0"/>
        </a:spcAft>
        <a:defRPr sz="4000" cap="all" baseline="30000">
          <a:solidFill>
            <a:schemeClr val="bg1"/>
          </a:solidFill>
          <a:latin typeface="Helvetica"/>
          <a:ea typeface="+mj-ea"/>
          <a:cs typeface="ヒラギノ角ゴ Pro W3"/>
        </a:defRPr>
      </a:lvl1pPr>
      <a:lvl2pPr algn="r" rtl="0" eaLnBrk="0" fontAlgn="base" hangingPunct="0">
        <a:lnSpc>
          <a:spcPts val="2800"/>
        </a:lnSpc>
        <a:spcBef>
          <a:spcPct val="0"/>
        </a:spcBef>
        <a:spcAft>
          <a:spcPct val="0"/>
        </a:spcAft>
        <a:defRPr sz="4000" baseline="30000">
          <a:solidFill>
            <a:schemeClr val="bg1"/>
          </a:solidFill>
          <a:latin typeface="Helvetica" charset="0"/>
          <a:ea typeface="ヒラギノ角ゴ Pro W3" charset="0"/>
          <a:cs typeface="ヒラギノ角ゴ Pro W3" charset="0"/>
        </a:defRPr>
      </a:lvl2pPr>
      <a:lvl3pPr algn="r" rtl="0" eaLnBrk="0" fontAlgn="base" hangingPunct="0">
        <a:lnSpc>
          <a:spcPts val="2800"/>
        </a:lnSpc>
        <a:spcBef>
          <a:spcPct val="0"/>
        </a:spcBef>
        <a:spcAft>
          <a:spcPct val="0"/>
        </a:spcAft>
        <a:defRPr sz="4000" baseline="30000">
          <a:solidFill>
            <a:schemeClr val="bg1"/>
          </a:solidFill>
          <a:latin typeface="Helvetica" charset="0"/>
          <a:ea typeface="ヒラギノ角ゴ Pro W3" charset="0"/>
          <a:cs typeface="ヒラギノ角ゴ Pro W3" charset="0"/>
        </a:defRPr>
      </a:lvl3pPr>
      <a:lvl4pPr algn="r" rtl="0" eaLnBrk="0" fontAlgn="base" hangingPunct="0">
        <a:lnSpc>
          <a:spcPts val="2800"/>
        </a:lnSpc>
        <a:spcBef>
          <a:spcPct val="0"/>
        </a:spcBef>
        <a:spcAft>
          <a:spcPct val="0"/>
        </a:spcAft>
        <a:defRPr sz="4000" baseline="30000">
          <a:solidFill>
            <a:schemeClr val="bg1"/>
          </a:solidFill>
          <a:latin typeface="Helvetica" charset="0"/>
          <a:ea typeface="ヒラギノ角ゴ Pro W3" charset="0"/>
          <a:cs typeface="ヒラギノ角ゴ Pro W3" charset="0"/>
        </a:defRPr>
      </a:lvl4pPr>
      <a:lvl5pPr algn="r" rtl="0" eaLnBrk="0" fontAlgn="base" hangingPunct="0">
        <a:lnSpc>
          <a:spcPts val="2800"/>
        </a:lnSpc>
        <a:spcBef>
          <a:spcPct val="0"/>
        </a:spcBef>
        <a:spcAft>
          <a:spcPct val="0"/>
        </a:spcAft>
        <a:defRPr sz="4000" baseline="30000">
          <a:solidFill>
            <a:schemeClr val="bg1"/>
          </a:solidFill>
          <a:latin typeface="Helvetica" charset="0"/>
          <a:ea typeface="ヒラギノ角ゴ Pro W3" charset="0"/>
          <a:cs typeface="ヒラギノ角ゴ Pro W3" charset="0"/>
        </a:defRPr>
      </a:lvl5pPr>
      <a:lvl6pPr marL="457200" algn="ctr" rtl="0" fontAlgn="base">
        <a:spcBef>
          <a:spcPct val="0"/>
        </a:spcBef>
        <a:spcAft>
          <a:spcPct val="0"/>
        </a:spcAft>
        <a:defRPr sz="4400">
          <a:solidFill>
            <a:schemeClr val="tx1"/>
          </a:solidFill>
          <a:latin typeface="Arial" charset="0"/>
          <a:ea typeface="ヒラギノ角ゴ Pro W3" charset="0"/>
          <a:cs typeface="ヒラギノ角ゴ Pro W3" charset="0"/>
        </a:defRPr>
      </a:lvl6pPr>
      <a:lvl7pPr marL="914400" algn="ctr" rtl="0" fontAlgn="base">
        <a:spcBef>
          <a:spcPct val="0"/>
        </a:spcBef>
        <a:spcAft>
          <a:spcPct val="0"/>
        </a:spcAft>
        <a:defRPr sz="4400">
          <a:solidFill>
            <a:schemeClr val="tx1"/>
          </a:solidFill>
          <a:latin typeface="Arial" charset="0"/>
          <a:ea typeface="ヒラギノ角ゴ Pro W3" charset="0"/>
          <a:cs typeface="ヒラギノ角ゴ Pro W3" charset="0"/>
        </a:defRPr>
      </a:lvl7pPr>
      <a:lvl8pPr marL="1371600" algn="ctr" rtl="0" fontAlgn="base">
        <a:spcBef>
          <a:spcPct val="0"/>
        </a:spcBef>
        <a:spcAft>
          <a:spcPct val="0"/>
        </a:spcAft>
        <a:defRPr sz="4400">
          <a:solidFill>
            <a:schemeClr val="tx1"/>
          </a:solidFill>
          <a:latin typeface="Arial" charset="0"/>
          <a:ea typeface="ヒラギノ角ゴ Pro W3" charset="0"/>
          <a:cs typeface="ヒラギノ角ゴ Pro W3" charset="0"/>
        </a:defRPr>
      </a:lvl8pPr>
      <a:lvl9pPr marL="1828800" algn="ctr" rtl="0" fontAlgn="base">
        <a:spcBef>
          <a:spcPct val="0"/>
        </a:spcBef>
        <a:spcAft>
          <a:spcPct val="0"/>
        </a:spcAft>
        <a:defRPr sz="4400">
          <a:solidFill>
            <a:schemeClr val="tx1"/>
          </a:solidFill>
          <a:latin typeface="Arial" charset="0"/>
          <a:ea typeface="ヒラギノ角ゴ Pro W3" charset="0"/>
          <a:cs typeface="ヒラギノ角ゴ Pro W3"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a:solidFill>
            <a:schemeClr val="tx1"/>
          </a:solidFill>
          <a:latin typeface="+mn-lt"/>
          <a:ea typeface="+mn-ea"/>
          <a:cs typeface="+mn-cs"/>
        </a:defRPr>
      </a:lvl5pPr>
      <a:lvl6pPr marL="2514600" indent="-228600" algn="l" rtl="0" fontAlgn="base">
        <a:spcBef>
          <a:spcPct val="20000"/>
        </a:spcBef>
        <a:spcAft>
          <a:spcPct val="0"/>
        </a:spcAft>
        <a:buChar char="»"/>
        <a:defRPr sz="2000">
          <a:solidFill>
            <a:schemeClr val="tx1"/>
          </a:solidFill>
          <a:latin typeface="+mn-lt"/>
          <a:ea typeface="+mn-ea"/>
          <a:cs typeface="+mn-cs"/>
        </a:defRPr>
      </a:lvl6pPr>
      <a:lvl7pPr marL="2971800" indent="-228600" algn="l" rtl="0" fontAlgn="base">
        <a:spcBef>
          <a:spcPct val="20000"/>
        </a:spcBef>
        <a:spcAft>
          <a:spcPct val="0"/>
        </a:spcAft>
        <a:buChar char="»"/>
        <a:defRPr sz="2000">
          <a:solidFill>
            <a:schemeClr val="tx1"/>
          </a:solidFill>
          <a:latin typeface="+mn-lt"/>
          <a:ea typeface="+mn-ea"/>
          <a:cs typeface="+mn-cs"/>
        </a:defRPr>
      </a:lvl7pPr>
      <a:lvl8pPr marL="3429000" indent="-228600" algn="l" rtl="0" fontAlgn="base">
        <a:spcBef>
          <a:spcPct val="20000"/>
        </a:spcBef>
        <a:spcAft>
          <a:spcPct val="0"/>
        </a:spcAft>
        <a:buChar char="»"/>
        <a:defRPr sz="2000">
          <a:solidFill>
            <a:schemeClr val="tx1"/>
          </a:solidFill>
          <a:latin typeface="+mn-lt"/>
          <a:ea typeface="+mn-ea"/>
          <a:cs typeface="+mn-cs"/>
        </a:defRPr>
      </a:lvl8pPr>
      <a:lvl9pPr marL="3886200" indent="-228600" algn="l" rtl="0" fontAlgn="base">
        <a:spcBef>
          <a:spcPct val="20000"/>
        </a:spcBef>
        <a:spcAft>
          <a:spcPct val="0"/>
        </a:spcAft>
        <a:buChar char="»"/>
        <a:defRPr sz="2000">
          <a:solidFill>
            <a:schemeClr val="tx1"/>
          </a:solidFill>
          <a:latin typeface="+mn-lt"/>
          <a:ea typeface="+mn-ea"/>
          <a:cs typeface="+mn-cs"/>
        </a:defRPr>
      </a:lvl9pPr>
    </p:bodyStyle>
    <p:otherStyle>
      <a:defPPr>
        <a:defRPr lang="fr-F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1027" name="Rectangle 2">
            <a:extLst>
              <a:ext uri="{FF2B5EF4-FFF2-40B4-BE49-F238E27FC236}">
                <a16:creationId xmlns:a16="http://schemas.microsoft.com/office/drawing/2014/main" xmlns="" id="{988116C6-1EEC-AB49-8F6C-0D2306B519A3}"/>
              </a:ext>
            </a:extLst>
          </p:cNvPr>
          <p:cNvSpPr>
            <a:spLocks noGrp="1" noChangeArrowheads="1"/>
          </p:cNvSpPr>
          <p:nvPr>
            <p:ph type="title"/>
          </p:nvPr>
        </p:nvSpPr>
        <p:spPr bwMode="auto">
          <a:xfrm>
            <a:off x="666750" y="333375"/>
            <a:ext cx="10363200"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fr-FR" altLang="fr-FR" dirty="0"/>
              <a:t>Cliquez et modifiez le titre</a:t>
            </a:r>
            <a:br>
              <a:rPr lang="fr-FR" altLang="fr-FR" dirty="0"/>
            </a:br>
            <a:r>
              <a:rPr lang="fr-FR" altLang="fr-FR" dirty="0"/>
              <a:t>sur 2 lignes au besoin</a:t>
            </a:r>
          </a:p>
        </p:txBody>
      </p:sp>
      <p:sp>
        <p:nvSpPr>
          <p:cNvPr id="1028" name="Rectangle 3">
            <a:extLst>
              <a:ext uri="{FF2B5EF4-FFF2-40B4-BE49-F238E27FC236}">
                <a16:creationId xmlns:a16="http://schemas.microsoft.com/office/drawing/2014/main" xmlns="" id="{DFF316A8-DEA8-6649-ACFC-8CE1338F38CE}"/>
              </a:ext>
            </a:extLst>
          </p:cNvPr>
          <p:cNvSpPr>
            <a:spLocks noGrp="1" noChangeArrowheads="1"/>
          </p:cNvSpPr>
          <p:nvPr>
            <p:ph type="body" idx="1"/>
          </p:nvPr>
        </p:nvSpPr>
        <p:spPr bwMode="auto">
          <a:xfrm>
            <a:off x="666750" y="1562100"/>
            <a:ext cx="10363200" cy="3733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fr-CA" dirty="0"/>
              <a:t>Cliquez pour modifier les styles du texte du masque</a:t>
            </a:r>
          </a:p>
          <a:p>
            <a:pPr lvl="1"/>
            <a:r>
              <a:rPr lang="fr-CA" dirty="0"/>
              <a:t>Deuxième niveau</a:t>
            </a:r>
          </a:p>
          <a:p>
            <a:pPr lvl="2"/>
            <a:r>
              <a:rPr lang="fr-CA" dirty="0"/>
              <a:t>Troisième niveau</a:t>
            </a:r>
          </a:p>
        </p:txBody>
      </p:sp>
      <p:sp>
        <p:nvSpPr>
          <p:cNvPr id="1030" name="Rectangle 6">
            <a:extLst>
              <a:ext uri="{FF2B5EF4-FFF2-40B4-BE49-F238E27FC236}">
                <a16:creationId xmlns:a16="http://schemas.microsoft.com/office/drawing/2014/main" xmlns="" id="{015A9C91-5968-1B46-9629-80463EDB329F}"/>
              </a:ext>
            </a:extLst>
          </p:cNvPr>
          <p:cNvSpPr>
            <a:spLocks noGrp="1" noChangeArrowheads="1"/>
          </p:cNvSpPr>
          <p:nvPr>
            <p:ph type="sldNum" sz="quarter" idx="4"/>
          </p:nvPr>
        </p:nvSpPr>
        <p:spPr bwMode="auto">
          <a:xfrm>
            <a:off x="5764212" y="6237312"/>
            <a:ext cx="663575" cy="360040"/>
          </a:xfrm>
          <a:prstGeom prst="rect">
            <a:avLst/>
          </a:prstGeom>
          <a:noFill/>
          <a:ln>
            <a:noFill/>
          </a:ln>
        </p:spPr>
        <p:txBody>
          <a:bodyPr vert="horz" wrap="square" lIns="91440" tIns="45720" rIns="91440" bIns="45720" numCol="1" anchor="ctr" anchorCtr="0" compatLnSpc="1">
            <a:prstTxWarp prst="textNoShape">
              <a:avLst/>
            </a:prstTxWarp>
          </a:bodyPr>
          <a:lstStyle>
            <a:lvl1pPr algn="ctr">
              <a:defRPr sz="1300">
                <a:solidFill>
                  <a:srgbClr val="5F5F5F"/>
                </a:solidFill>
              </a:defRPr>
            </a:lvl1pPr>
          </a:lstStyle>
          <a:p>
            <a:pPr>
              <a:defRPr/>
            </a:pPr>
            <a:fld id="{4CCCB708-3E1D-DC46-9E93-5CDDFB22F0DB}" type="slidenum">
              <a:rPr lang="fr-FR" altLang="fr-FR"/>
              <a:pPr>
                <a:defRPr/>
              </a:pPr>
              <a:t>‹N°›</a:t>
            </a:fld>
            <a:endParaRPr lang="fr-FR" altLang="fr-FR" sz="1100" dirty="0">
              <a:solidFill>
                <a:srgbClr val="000000"/>
              </a:solidFill>
            </a:endParaRPr>
          </a:p>
        </p:txBody>
      </p:sp>
    </p:spTree>
    <p:extLst>
      <p:ext uri="{BB962C8B-B14F-4D97-AF65-F5344CB8AC3E}">
        <p14:creationId xmlns:p14="http://schemas.microsoft.com/office/powerpoint/2010/main" val="2739427003"/>
      </p:ext>
    </p:extLst>
  </p:cSld>
  <p:clrMap bg1="lt1" tx1="dk1" bg2="lt2" tx2="dk2" accent1="accent1" accent2="accent2" accent3="accent3" accent4="accent4" accent5="accent5" accent6="accent6" hlink="hlink" folHlink="folHlink"/>
  <p:sldLayoutIdLst>
    <p:sldLayoutId id="2147483766" r:id="rId1"/>
    <p:sldLayoutId id="2147483767" r:id="rId2"/>
  </p:sldLayoutIdLst>
  <p:hf hdr="0" ftr="0" dt="0"/>
  <p:txStyles>
    <p:titleStyle>
      <a:lvl1pPr algn="l" rtl="0" eaLnBrk="0" fontAlgn="base" hangingPunct="0">
        <a:spcBef>
          <a:spcPct val="0"/>
        </a:spcBef>
        <a:spcAft>
          <a:spcPct val="0"/>
        </a:spcAft>
        <a:defRPr sz="2400" b="1">
          <a:solidFill>
            <a:srgbClr val="11AB90"/>
          </a:solidFill>
          <a:latin typeface="Arial" panose="020B0604020202020204" pitchFamily="34" charset="0"/>
          <a:ea typeface="+mj-ea"/>
          <a:cs typeface="+mj-cs"/>
        </a:defRPr>
      </a:lvl1pPr>
      <a:lvl2pPr algn="l" rtl="0" eaLnBrk="0" fontAlgn="base" hangingPunct="0">
        <a:spcBef>
          <a:spcPct val="0"/>
        </a:spcBef>
        <a:spcAft>
          <a:spcPct val="0"/>
        </a:spcAft>
        <a:defRPr sz="2400" b="1">
          <a:solidFill>
            <a:srgbClr val="11AB90"/>
          </a:solidFill>
          <a:latin typeface="Arial" panose="020B0604020202020204" pitchFamily="34" charset="0"/>
          <a:ea typeface="ヒラギノ角ゴ Pro W3" charset="0"/>
          <a:cs typeface="ヒラギノ角ゴ Pro W3" charset="0"/>
        </a:defRPr>
      </a:lvl2pPr>
      <a:lvl3pPr algn="l" rtl="0" eaLnBrk="0" fontAlgn="base" hangingPunct="0">
        <a:spcBef>
          <a:spcPct val="0"/>
        </a:spcBef>
        <a:spcAft>
          <a:spcPct val="0"/>
        </a:spcAft>
        <a:defRPr sz="2400" b="1">
          <a:solidFill>
            <a:srgbClr val="11AB90"/>
          </a:solidFill>
          <a:latin typeface="Arial" panose="020B0604020202020204" pitchFamily="34" charset="0"/>
          <a:ea typeface="ヒラギノ角ゴ Pro W3" charset="0"/>
          <a:cs typeface="ヒラギノ角ゴ Pro W3" charset="0"/>
        </a:defRPr>
      </a:lvl3pPr>
      <a:lvl4pPr algn="l" rtl="0" eaLnBrk="0" fontAlgn="base" hangingPunct="0">
        <a:spcBef>
          <a:spcPct val="0"/>
        </a:spcBef>
        <a:spcAft>
          <a:spcPct val="0"/>
        </a:spcAft>
        <a:defRPr sz="2400" b="1">
          <a:solidFill>
            <a:srgbClr val="11AB90"/>
          </a:solidFill>
          <a:latin typeface="Arial" panose="020B0604020202020204" pitchFamily="34" charset="0"/>
          <a:ea typeface="ヒラギノ角ゴ Pro W3" charset="0"/>
          <a:cs typeface="ヒラギノ角ゴ Pro W3" charset="0"/>
        </a:defRPr>
      </a:lvl4pPr>
      <a:lvl5pPr algn="l" rtl="0" eaLnBrk="0" fontAlgn="base" hangingPunct="0">
        <a:spcBef>
          <a:spcPct val="0"/>
        </a:spcBef>
        <a:spcAft>
          <a:spcPct val="0"/>
        </a:spcAft>
        <a:defRPr sz="2400" b="1">
          <a:solidFill>
            <a:srgbClr val="11AB90"/>
          </a:solidFill>
          <a:latin typeface="Arial" panose="020B0604020202020204" pitchFamily="34" charset="0"/>
          <a:ea typeface="ヒラギノ角ゴ Pro W3" charset="0"/>
          <a:cs typeface="ヒラギノ角ゴ Pro W3" charset="0"/>
        </a:defRPr>
      </a:lvl5pPr>
      <a:lvl6pPr marL="457200" algn="l" rtl="0" fontAlgn="base">
        <a:spcBef>
          <a:spcPct val="0"/>
        </a:spcBef>
        <a:spcAft>
          <a:spcPct val="0"/>
        </a:spcAft>
        <a:defRPr sz="2100" b="1">
          <a:solidFill>
            <a:srgbClr val="11AB90"/>
          </a:solidFill>
          <a:latin typeface="Helvetica" charset="0"/>
          <a:ea typeface="ヒラギノ角ゴ Pro W3" charset="0"/>
          <a:cs typeface="ヒラギノ角ゴ Pro W3" charset="0"/>
        </a:defRPr>
      </a:lvl6pPr>
      <a:lvl7pPr marL="914400" algn="l" rtl="0" fontAlgn="base">
        <a:spcBef>
          <a:spcPct val="0"/>
        </a:spcBef>
        <a:spcAft>
          <a:spcPct val="0"/>
        </a:spcAft>
        <a:defRPr sz="2100" b="1">
          <a:solidFill>
            <a:srgbClr val="11AB90"/>
          </a:solidFill>
          <a:latin typeface="Helvetica" charset="0"/>
          <a:ea typeface="ヒラギノ角ゴ Pro W3" charset="0"/>
          <a:cs typeface="ヒラギノ角ゴ Pro W3" charset="0"/>
        </a:defRPr>
      </a:lvl7pPr>
      <a:lvl8pPr marL="1371600" algn="l" rtl="0" fontAlgn="base">
        <a:spcBef>
          <a:spcPct val="0"/>
        </a:spcBef>
        <a:spcAft>
          <a:spcPct val="0"/>
        </a:spcAft>
        <a:defRPr sz="2100" b="1">
          <a:solidFill>
            <a:srgbClr val="11AB90"/>
          </a:solidFill>
          <a:latin typeface="Helvetica" charset="0"/>
          <a:ea typeface="ヒラギノ角ゴ Pro W3" charset="0"/>
          <a:cs typeface="ヒラギノ角ゴ Pro W3" charset="0"/>
        </a:defRPr>
      </a:lvl8pPr>
      <a:lvl9pPr marL="1828800" algn="l" rtl="0" fontAlgn="base">
        <a:spcBef>
          <a:spcPct val="0"/>
        </a:spcBef>
        <a:spcAft>
          <a:spcPct val="0"/>
        </a:spcAft>
        <a:defRPr sz="2100" b="1">
          <a:solidFill>
            <a:srgbClr val="11AB90"/>
          </a:solidFill>
          <a:latin typeface="Helvetica" charset="0"/>
          <a:ea typeface="ヒラギノ角ゴ Pro W3" charset="0"/>
          <a:cs typeface="ヒラギノ角ゴ Pro W3" charset="0"/>
        </a:defRPr>
      </a:lvl9pPr>
    </p:titleStyle>
    <p:bodyStyle>
      <a:lvl1pPr marL="342900" indent="-342900" algn="l" rtl="0" eaLnBrk="0" fontAlgn="base" hangingPunct="0">
        <a:spcBef>
          <a:spcPct val="20000"/>
        </a:spcBef>
        <a:spcAft>
          <a:spcPct val="0"/>
        </a:spcAft>
        <a:defRPr sz="2400">
          <a:solidFill>
            <a:schemeClr val="tx1"/>
          </a:solidFill>
          <a:latin typeface="Arial" panose="020B0604020202020204" pitchFamily="34" charset="0"/>
          <a:ea typeface="+mn-ea"/>
          <a:cs typeface="+mn-cs"/>
        </a:defRPr>
      </a:lvl1pPr>
      <a:lvl2pPr marL="742950" indent="-285750" algn="l" rtl="0" eaLnBrk="0" fontAlgn="base" hangingPunct="0">
        <a:spcBef>
          <a:spcPct val="20000"/>
        </a:spcBef>
        <a:spcAft>
          <a:spcPct val="0"/>
        </a:spcAft>
        <a:buClr>
          <a:srgbClr val="018FB9"/>
        </a:buClr>
        <a:buSzPct val="140000"/>
        <a:buFont typeface="Police système"/>
        <a:buChar char="‣"/>
        <a:defRPr sz="2200">
          <a:solidFill>
            <a:srgbClr val="000000"/>
          </a:solidFill>
          <a:latin typeface="Arial" panose="020B0604020202020204" pitchFamily="34" charset="0"/>
          <a:ea typeface="+mn-ea"/>
          <a:cs typeface="+mn-cs"/>
        </a:defRPr>
      </a:lvl2pPr>
      <a:lvl3pPr marL="1000125" indent="-228600" algn="l" rtl="0" eaLnBrk="0" fontAlgn="base" hangingPunct="0">
        <a:spcBef>
          <a:spcPct val="20000"/>
        </a:spcBef>
        <a:spcAft>
          <a:spcPct val="0"/>
        </a:spcAft>
        <a:buClr>
          <a:srgbClr val="11AB90"/>
        </a:buClr>
        <a:buSzPct val="100000"/>
        <a:buFont typeface="Police système"/>
        <a:buChar char="▸"/>
        <a:defRPr sz="2000">
          <a:solidFill>
            <a:srgbClr val="000000"/>
          </a:solidFill>
          <a:latin typeface="Arial" panose="020B0604020202020204" pitchFamily="34" charset="0"/>
          <a:ea typeface="+mn-ea"/>
          <a:cs typeface="+mn-cs"/>
        </a:defRPr>
      </a:lvl3pPr>
      <a:lvl4pPr marL="1600200" indent="-228600" algn="l" rtl="0" eaLnBrk="0" fontAlgn="base" hangingPunct="0">
        <a:spcBef>
          <a:spcPct val="20000"/>
        </a:spcBef>
        <a:spcAft>
          <a:spcPct val="0"/>
        </a:spcAft>
        <a:buChar char="–"/>
        <a:defRPr sz="2000">
          <a:solidFill>
            <a:schemeClr val="tx1"/>
          </a:solidFill>
          <a:latin typeface="Helvetica"/>
          <a:ea typeface="+mn-ea"/>
          <a:cs typeface="+mn-cs"/>
        </a:defRPr>
      </a:lvl4pPr>
      <a:lvl5pPr marL="2057400" indent="-228600" algn="l" rtl="0" eaLnBrk="0" fontAlgn="base" hangingPunct="0">
        <a:spcBef>
          <a:spcPct val="20000"/>
        </a:spcBef>
        <a:spcAft>
          <a:spcPct val="0"/>
        </a:spcAft>
        <a:buChar char="»"/>
        <a:defRPr sz="2000">
          <a:solidFill>
            <a:schemeClr val="tx1"/>
          </a:solidFill>
          <a:latin typeface="Helvetica"/>
          <a:ea typeface="+mn-ea"/>
          <a:cs typeface="+mn-cs"/>
        </a:defRPr>
      </a:lvl5pPr>
      <a:lvl6pPr marL="2514600" indent="-228600" algn="l" rtl="0" fontAlgn="base">
        <a:spcBef>
          <a:spcPct val="20000"/>
        </a:spcBef>
        <a:spcAft>
          <a:spcPct val="0"/>
        </a:spcAft>
        <a:buChar char="»"/>
        <a:defRPr sz="2000">
          <a:solidFill>
            <a:schemeClr val="tx1"/>
          </a:solidFill>
          <a:latin typeface="+mn-lt"/>
          <a:ea typeface="+mn-ea"/>
          <a:cs typeface="+mn-cs"/>
        </a:defRPr>
      </a:lvl6pPr>
      <a:lvl7pPr marL="2971800" indent="-228600" algn="l" rtl="0" fontAlgn="base">
        <a:spcBef>
          <a:spcPct val="20000"/>
        </a:spcBef>
        <a:spcAft>
          <a:spcPct val="0"/>
        </a:spcAft>
        <a:buChar char="»"/>
        <a:defRPr sz="2000">
          <a:solidFill>
            <a:schemeClr val="tx1"/>
          </a:solidFill>
          <a:latin typeface="+mn-lt"/>
          <a:ea typeface="+mn-ea"/>
          <a:cs typeface="+mn-cs"/>
        </a:defRPr>
      </a:lvl7pPr>
      <a:lvl8pPr marL="3429000" indent="-228600" algn="l" rtl="0" fontAlgn="base">
        <a:spcBef>
          <a:spcPct val="20000"/>
        </a:spcBef>
        <a:spcAft>
          <a:spcPct val="0"/>
        </a:spcAft>
        <a:buChar char="»"/>
        <a:defRPr sz="2000">
          <a:solidFill>
            <a:schemeClr val="tx1"/>
          </a:solidFill>
          <a:latin typeface="+mn-lt"/>
          <a:ea typeface="+mn-ea"/>
          <a:cs typeface="+mn-cs"/>
        </a:defRPr>
      </a:lvl8pPr>
      <a:lvl9pPr marL="3886200" indent="-228600" algn="l" rtl="0" fontAlgn="base">
        <a:spcBef>
          <a:spcPct val="20000"/>
        </a:spcBef>
        <a:spcAft>
          <a:spcPct val="0"/>
        </a:spcAft>
        <a:buChar char="»"/>
        <a:defRPr sz="2000">
          <a:solidFill>
            <a:schemeClr val="tx1"/>
          </a:solidFill>
          <a:latin typeface="+mn-lt"/>
          <a:ea typeface="+mn-ea"/>
          <a:cs typeface="+mn-cs"/>
        </a:defRPr>
      </a:lvl9pPr>
    </p:bodyStyle>
    <p:otherStyle>
      <a:defPPr>
        <a:defRPr lang="fr-F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png"/><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2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png"/><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2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2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4.png"/><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hyperlink" Target="https://github.com/Bureau-du-Forestier-en-chef/FMT" TargetMode="External"/><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B25FEF62-DBB7-2A48-8198-C132DC947FA7}"/>
              </a:ext>
            </a:extLst>
          </p:cNvPr>
          <p:cNvSpPr>
            <a:spLocks noGrp="1"/>
          </p:cNvSpPr>
          <p:nvPr>
            <p:ph type="ctrTitle"/>
          </p:nvPr>
        </p:nvSpPr>
        <p:spPr>
          <a:xfrm>
            <a:off x="767408" y="5085184"/>
            <a:ext cx="8424936" cy="504056"/>
          </a:xfrm>
        </p:spPr>
        <p:txBody>
          <a:bodyPr/>
          <a:lstStyle/>
          <a:p>
            <a:r>
              <a:rPr lang="fr-FR" sz="2800" dirty="0" smtClean="0">
                <a:effectLst>
                  <a:outerShdw blurRad="38100" dist="38100" dir="2700000" algn="tl">
                    <a:srgbClr val="000000">
                      <a:alpha val="43137"/>
                    </a:srgbClr>
                  </a:outerShdw>
                </a:effectLst>
              </a:rPr>
              <a:t>Bureau du forestier en chef </a:t>
            </a:r>
            <a:r>
              <a:rPr lang="fr-FR" sz="2800" dirty="0" smtClean="0"/>
              <a:t/>
            </a:r>
            <a:br>
              <a:rPr lang="fr-FR" sz="2800" dirty="0" smtClean="0"/>
            </a:br>
            <a:r>
              <a:rPr lang="fr-FR" sz="2800" dirty="0" smtClean="0"/>
              <a:t/>
            </a:r>
            <a:br>
              <a:rPr lang="fr-FR" sz="2800" dirty="0" smtClean="0"/>
            </a:br>
            <a:r>
              <a:rPr lang="fr-FR" sz="2800" dirty="0" smtClean="0">
                <a:effectLst>
                  <a:outerShdw blurRad="38100" dist="38100" dir="2700000" algn="tl">
                    <a:srgbClr val="000000">
                      <a:alpha val="43137"/>
                    </a:srgbClr>
                  </a:outerShdw>
                </a:effectLst>
              </a:rPr>
              <a:t/>
            </a:r>
            <a:br>
              <a:rPr lang="fr-FR" sz="2800" dirty="0" smtClean="0">
                <a:effectLst>
                  <a:outerShdw blurRad="38100" dist="38100" dir="2700000" algn="tl">
                    <a:srgbClr val="000000">
                      <a:alpha val="43137"/>
                    </a:srgbClr>
                  </a:outerShdw>
                </a:effectLst>
              </a:rPr>
            </a:br>
            <a:endParaRPr lang="fr-FR" sz="2400" dirty="0">
              <a:effectLst>
                <a:outerShdw blurRad="38100" dist="38100" dir="2700000" algn="tl">
                  <a:srgbClr val="000000">
                    <a:alpha val="43137"/>
                  </a:srgbClr>
                </a:outerShdw>
              </a:effectLst>
            </a:endParaRPr>
          </a:p>
        </p:txBody>
      </p:sp>
      <p:sp>
        <p:nvSpPr>
          <p:cNvPr id="6" name="ZoneTexte 5"/>
          <p:cNvSpPr txBox="1"/>
          <p:nvPr/>
        </p:nvSpPr>
        <p:spPr>
          <a:xfrm>
            <a:off x="1775520" y="764704"/>
            <a:ext cx="9145016" cy="1446550"/>
          </a:xfrm>
          <a:prstGeom prst="rect">
            <a:avLst/>
          </a:prstGeom>
          <a:noFill/>
        </p:spPr>
        <p:txBody>
          <a:bodyPr wrap="square" rtlCol="0">
            <a:spAutoFit/>
          </a:bodyPr>
          <a:lstStyle/>
          <a:p>
            <a:r>
              <a:rPr lang="fr-CA" sz="4400" b="1" dirty="0" smtClean="0">
                <a:solidFill>
                  <a:schemeClr val="bg1"/>
                </a:solidFill>
                <a:effectLst>
                  <a:outerShdw blurRad="38100" dist="38100" dir="2700000" algn="tl">
                    <a:srgbClr val="000000">
                      <a:alpha val="43137"/>
                    </a:srgbClr>
                  </a:outerShdw>
                </a:effectLst>
              </a:rPr>
              <a:t>La </a:t>
            </a:r>
            <a:r>
              <a:rPr lang="fr-CA" sz="4400" b="1" dirty="0" err="1" smtClean="0">
                <a:solidFill>
                  <a:schemeClr val="bg1"/>
                </a:solidFill>
                <a:effectLst>
                  <a:outerShdw blurRad="38100" dist="38100" dir="2700000" algn="tl">
                    <a:srgbClr val="000000">
                      <a:alpha val="43137"/>
                    </a:srgbClr>
                  </a:outerShdw>
                </a:effectLst>
              </a:rPr>
              <a:t>re</a:t>
            </a:r>
            <a:r>
              <a:rPr lang="fr-CA" sz="4400" b="1" dirty="0" smtClean="0">
                <a:solidFill>
                  <a:schemeClr val="bg1"/>
                </a:solidFill>
                <a:effectLst>
                  <a:outerShdw blurRad="38100" dist="38100" dir="2700000" algn="tl">
                    <a:srgbClr val="000000">
                      <a:alpha val="43137"/>
                    </a:srgbClr>
                  </a:outerShdw>
                </a:effectLst>
              </a:rPr>
              <a:t>-planification spatialement référencée</a:t>
            </a:r>
          </a:p>
        </p:txBody>
      </p:sp>
      <p:sp>
        <p:nvSpPr>
          <p:cNvPr id="9" name="ZoneTexte 8"/>
          <p:cNvSpPr txBox="1"/>
          <p:nvPr/>
        </p:nvSpPr>
        <p:spPr>
          <a:xfrm>
            <a:off x="1919536" y="3068960"/>
            <a:ext cx="7056784" cy="954107"/>
          </a:xfrm>
          <a:prstGeom prst="rect">
            <a:avLst/>
          </a:prstGeom>
          <a:noFill/>
        </p:spPr>
        <p:txBody>
          <a:bodyPr wrap="square" rtlCol="0">
            <a:spAutoFit/>
          </a:bodyPr>
          <a:lstStyle/>
          <a:p>
            <a:r>
              <a:rPr lang="fr-CA" dirty="0" smtClean="0">
                <a:solidFill>
                  <a:schemeClr val="bg1"/>
                </a:solidFill>
                <a:effectLst>
                  <a:outerShdw blurRad="38100" dist="38100" dir="2700000" algn="tl">
                    <a:srgbClr val="000000">
                      <a:alpha val="43137"/>
                    </a:srgbClr>
                  </a:outerShdw>
                </a:effectLst>
              </a:rPr>
              <a:t>Guillaume </a:t>
            </a:r>
            <a:r>
              <a:rPr lang="fr-CA" dirty="0">
                <a:solidFill>
                  <a:schemeClr val="bg1"/>
                </a:solidFill>
                <a:effectLst>
                  <a:outerShdw blurRad="38100" dist="38100" dir="2700000" algn="tl">
                    <a:srgbClr val="000000">
                      <a:alpha val="43137"/>
                    </a:srgbClr>
                  </a:outerShdw>
                </a:effectLst>
              </a:rPr>
              <a:t>Cyr, </a:t>
            </a:r>
            <a:r>
              <a:rPr lang="fr-CA" dirty="0" err="1">
                <a:solidFill>
                  <a:schemeClr val="bg1"/>
                </a:solidFill>
                <a:effectLst>
                  <a:outerShdw blurRad="38100" dist="38100" dir="2700000" algn="tl">
                    <a:srgbClr val="000000">
                      <a:alpha val="43137"/>
                    </a:srgbClr>
                  </a:outerShdw>
                </a:effectLst>
              </a:rPr>
              <a:t>ing.f</a:t>
            </a:r>
            <a:r>
              <a:rPr lang="fr-CA" dirty="0">
                <a:solidFill>
                  <a:schemeClr val="bg1"/>
                </a:solidFill>
                <a:effectLst>
                  <a:outerShdw blurRad="38100" dist="38100" dir="2700000" algn="tl">
                    <a:srgbClr val="000000">
                      <a:alpha val="43137"/>
                    </a:srgbClr>
                  </a:outerShdw>
                </a:effectLst>
              </a:rPr>
              <a:t>., </a:t>
            </a:r>
            <a:r>
              <a:rPr lang="fr-CA" dirty="0" err="1">
                <a:solidFill>
                  <a:schemeClr val="bg1"/>
                </a:solidFill>
                <a:effectLst>
                  <a:outerShdw blurRad="38100" dist="38100" dir="2700000" algn="tl">
                    <a:srgbClr val="000000">
                      <a:alpha val="43137"/>
                    </a:srgbClr>
                  </a:outerShdw>
                </a:effectLst>
              </a:rPr>
              <a:t>M.Sc</a:t>
            </a:r>
            <a:r>
              <a:rPr lang="fr-CA" dirty="0">
                <a:solidFill>
                  <a:schemeClr val="bg1"/>
                </a:solidFill>
                <a:effectLst>
                  <a:outerShdw blurRad="38100" dist="38100" dir="2700000" algn="tl">
                    <a:srgbClr val="000000">
                      <a:alpha val="43137"/>
                    </a:srgbClr>
                  </a:outerShdw>
                </a:effectLst>
              </a:rPr>
              <a:t>.</a:t>
            </a:r>
          </a:p>
          <a:p>
            <a:endParaRPr lang="fr-CA" sz="800" dirty="0" smtClean="0">
              <a:solidFill>
                <a:schemeClr val="bg1"/>
              </a:solidFill>
              <a:effectLst>
                <a:outerShdw blurRad="38100" dist="38100" dir="2700000" algn="tl">
                  <a:srgbClr val="000000">
                    <a:alpha val="43137"/>
                  </a:srgbClr>
                </a:outerShdw>
              </a:effectLst>
            </a:endParaRPr>
          </a:p>
          <a:p>
            <a:r>
              <a:rPr lang="fr-CA" dirty="0" smtClean="0">
                <a:solidFill>
                  <a:schemeClr val="bg1"/>
                </a:solidFill>
                <a:effectLst>
                  <a:outerShdw blurRad="38100" dist="38100" dir="2700000" algn="tl">
                    <a:srgbClr val="000000">
                      <a:alpha val="43137"/>
                    </a:srgbClr>
                  </a:outerShdw>
                </a:effectLst>
              </a:rPr>
              <a:t>Date: 10 février 2022 </a:t>
            </a:r>
            <a:endParaRPr lang="fr-CA"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99018719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2">
            <a:extLst>
              <a:ext uri="{FF2B5EF4-FFF2-40B4-BE49-F238E27FC236}">
                <a16:creationId xmlns="" xmlns:a16="http://schemas.microsoft.com/office/drawing/2014/main" id="{2C64CE8F-6DC1-7B46-AA41-065734F9FFFA}"/>
              </a:ext>
            </a:extLst>
          </p:cNvPr>
          <p:cNvSpPr>
            <a:spLocks noGrp="1" noChangeArrowheads="1"/>
          </p:cNvSpPr>
          <p:nvPr>
            <p:ph type="title"/>
          </p:nvPr>
        </p:nvSpPr>
        <p:spPr>
          <a:xfrm>
            <a:off x="666736" y="74712"/>
            <a:ext cx="11117895" cy="689992"/>
          </a:xfrm>
          <a:prstGeom prst="rect">
            <a:avLst/>
          </a:prstGeom>
        </p:spPr>
        <p:txBody>
          <a:bodyPr/>
          <a:lstStyle/>
          <a:p>
            <a:pPr eaLnBrk="1" hangingPunct="1"/>
            <a:r>
              <a:rPr lang="fr-CA" altLang="fr-FR" dirty="0"/>
              <a:t/>
            </a:r>
            <a:br>
              <a:rPr lang="fr-CA" altLang="fr-FR" dirty="0"/>
            </a:br>
            <a:r>
              <a:rPr lang="fr-CA" dirty="0" smtClean="0"/>
              <a:t>L’ensemble des sous modèles: _REIGNORE(</a:t>
            </a:r>
            <a:r>
              <a:rPr lang="fr-CA" dirty="0" err="1" smtClean="0"/>
              <a:t>repériode</a:t>
            </a:r>
            <a:r>
              <a:rPr lang="fr-CA" dirty="0" smtClean="0"/>
              <a:t>)</a:t>
            </a:r>
            <a:endParaRPr lang="fr-CA" altLang="fr-FR" dirty="0"/>
          </a:p>
        </p:txBody>
      </p:sp>
      <p:sp>
        <p:nvSpPr>
          <p:cNvPr id="10243" name="Espace réservé du numéro de diapositive 1">
            <a:extLst>
              <a:ext uri="{FF2B5EF4-FFF2-40B4-BE49-F238E27FC236}">
                <a16:creationId xmlns="" xmlns:a16="http://schemas.microsoft.com/office/drawing/2014/main" id="{A32D7E7E-5EC9-B640-8806-5F060AD25EEB}"/>
              </a:ext>
            </a:extLst>
          </p:cNvPr>
          <p:cNvSpPr>
            <a:spLocks noGrp="1"/>
          </p:cNvSpPr>
          <p:nvPr>
            <p:ph type="sldNum" sz="quarter" idx="10"/>
          </p:nvPr>
        </p:nvSpPr>
        <p:spPr>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defRPr sz="2400">
                <a:solidFill>
                  <a:schemeClr val="tx1"/>
                </a:solidFill>
                <a:latin typeface="Arial" panose="020B0604020202020204" pitchFamily="34" charset="0"/>
                <a:ea typeface="ヒラギノ角ゴ Pro W3" panose="020B0300000000000000" pitchFamily="34" charset="-128"/>
                <a:cs typeface="ヒラギノ角ゴ Pro W3" panose="020B0300000000000000" pitchFamily="34" charset="-128"/>
              </a:defRPr>
            </a:lvl1pPr>
            <a:lvl2pPr marL="742950" indent="-285750">
              <a:spcBef>
                <a:spcPct val="20000"/>
              </a:spcBef>
              <a:buSzPct val="90000"/>
              <a:buFont typeface="Courier New" panose="02070309020205020404" pitchFamily="49" charset="0"/>
              <a:buBlip>
                <a:blip r:embed="rId2"/>
              </a:buBlip>
              <a:defRPr sz="2200">
                <a:solidFill>
                  <a:srgbClr val="000000"/>
                </a:solidFill>
                <a:latin typeface="Arial" panose="020B0604020202020204" pitchFamily="34" charset="0"/>
                <a:ea typeface="ヒラギノ角ゴ Pro W3" panose="020B0300000000000000" pitchFamily="34" charset="-128"/>
                <a:cs typeface="ヒラギノ角ゴ Pro W3" panose="020B0300000000000000" pitchFamily="34" charset="-128"/>
              </a:defRPr>
            </a:lvl2pPr>
            <a:lvl3pPr marL="1143000" indent="-228600">
              <a:spcBef>
                <a:spcPct val="20000"/>
              </a:spcBef>
              <a:buSzPct val="70000"/>
              <a:buBlip>
                <a:blip r:embed="rId2"/>
              </a:buBlip>
              <a:defRPr sz="2000">
                <a:solidFill>
                  <a:srgbClr val="000000"/>
                </a:solidFill>
                <a:latin typeface="Arial" panose="020B0604020202020204" pitchFamily="34" charset="0"/>
                <a:ea typeface="ヒラギノ角ゴ Pro W3" panose="020B0300000000000000" pitchFamily="34" charset="-128"/>
                <a:cs typeface="ヒラギノ角ゴ Pro W3" panose="020B0300000000000000" pitchFamily="34" charset="-128"/>
              </a:defRPr>
            </a:lvl3pPr>
            <a:lvl4pPr marL="1600200" indent="-228600">
              <a:spcBef>
                <a:spcPct val="20000"/>
              </a:spcBef>
              <a:buChar char="–"/>
              <a:defRPr sz="2000">
                <a:solidFill>
                  <a:schemeClr val="tx1"/>
                </a:solidFill>
                <a:latin typeface="Helvetica" pitchFamily="2" charset="0"/>
                <a:ea typeface="ヒラギノ角ゴ Pro W3" panose="020B0300000000000000" pitchFamily="34" charset="-128"/>
                <a:cs typeface="ヒラギノ角ゴ Pro W3" panose="020B0300000000000000" pitchFamily="34" charset="-128"/>
              </a:defRPr>
            </a:lvl4pPr>
            <a:lvl5pPr marL="2057400" indent="-228600">
              <a:spcBef>
                <a:spcPct val="20000"/>
              </a:spcBef>
              <a:buChar char="»"/>
              <a:defRPr sz="2000">
                <a:solidFill>
                  <a:schemeClr val="tx1"/>
                </a:solidFill>
                <a:latin typeface="Helvetica" pitchFamily="2" charset="0"/>
                <a:ea typeface="ヒラギノ角ゴ Pro W3" panose="020B0300000000000000" pitchFamily="34" charset="-128"/>
                <a:cs typeface="ヒラギノ角ゴ Pro W3" panose="020B0300000000000000" pitchFamily="34" charset="-128"/>
              </a:defRPr>
            </a:lvl5pPr>
            <a:lvl6pPr marL="2514600" indent="-228600" eaLnBrk="0" fontAlgn="base" hangingPunct="0">
              <a:spcBef>
                <a:spcPct val="20000"/>
              </a:spcBef>
              <a:spcAft>
                <a:spcPct val="0"/>
              </a:spcAft>
              <a:buChar char="»"/>
              <a:defRPr sz="2000">
                <a:solidFill>
                  <a:schemeClr val="tx1"/>
                </a:solidFill>
                <a:latin typeface="Helvetica" pitchFamily="2" charset="0"/>
                <a:ea typeface="ヒラギノ角ゴ Pro W3" panose="020B0300000000000000" pitchFamily="34" charset="-128"/>
                <a:cs typeface="ヒラギノ角ゴ Pro W3" panose="020B0300000000000000" pitchFamily="34" charset="-128"/>
              </a:defRPr>
            </a:lvl6pPr>
            <a:lvl7pPr marL="2971800" indent="-228600" eaLnBrk="0" fontAlgn="base" hangingPunct="0">
              <a:spcBef>
                <a:spcPct val="20000"/>
              </a:spcBef>
              <a:spcAft>
                <a:spcPct val="0"/>
              </a:spcAft>
              <a:buChar char="»"/>
              <a:defRPr sz="2000">
                <a:solidFill>
                  <a:schemeClr val="tx1"/>
                </a:solidFill>
                <a:latin typeface="Helvetica" pitchFamily="2" charset="0"/>
                <a:ea typeface="ヒラギノ角ゴ Pro W3" panose="020B0300000000000000" pitchFamily="34" charset="-128"/>
                <a:cs typeface="ヒラギノ角ゴ Pro W3" panose="020B0300000000000000" pitchFamily="34" charset="-128"/>
              </a:defRPr>
            </a:lvl7pPr>
            <a:lvl8pPr marL="3429000" indent="-228600" eaLnBrk="0" fontAlgn="base" hangingPunct="0">
              <a:spcBef>
                <a:spcPct val="20000"/>
              </a:spcBef>
              <a:spcAft>
                <a:spcPct val="0"/>
              </a:spcAft>
              <a:buChar char="»"/>
              <a:defRPr sz="2000">
                <a:solidFill>
                  <a:schemeClr val="tx1"/>
                </a:solidFill>
                <a:latin typeface="Helvetica" pitchFamily="2" charset="0"/>
                <a:ea typeface="ヒラギノ角ゴ Pro W3" panose="020B0300000000000000" pitchFamily="34" charset="-128"/>
                <a:cs typeface="ヒラギノ角ゴ Pro W3" panose="020B0300000000000000" pitchFamily="34" charset="-128"/>
              </a:defRPr>
            </a:lvl8pPr>
            <a:lvl9pPr marL="3886200" indent="-228600" eaLnBrk="0" fontAlgn="base" hangingPunct="0">
              <a:spcBef>
                <a:spcPct val="20000"/>
              </a:spcBef>
              <a:spcAft>
                <a:spcPct val="0"/>
              </a:spcAft>
              <a:buChar char="»"/>
              <a:defRPr sz="2000">
                <a:solidFill>
                  <a:schemeClr val="tx1"/>
                </a:solidFill>
                <a:latin typeface="Helvetica" pitchFamily="2" charset="0"/>
                <a:ea typeface="ヒラギノ角ゴ Pro W3" panose="020B0300000000000000" pitchFamily="34" charset="-128"/>
                <a:cs typeface="ヒラギノ角ゴ Pro W3" panose="020B0300000000000000" pitchFamily="34" charset="-128"/>
              </a:defRPr>
            </a:lvl9pPr>
          </a:lstStyle>
          <a:p>
            <a:pPr>
              <a:spcBef>
                <a:spcPct val="0"/>
              </a:spcBef>
            </a:pPr>
            <a:fld id="{9FBA7238-3D46-9545-868D-82165EA7AAB4}" type="slidenum">
              <a:rPr lang="fr-FR" altLang="fr-FR" sz="1300" smtClean="0">
                <a:solidFill>
                  <a:srgbClr val="000000"/>
                </a:solidFill>
              </a:rPr>
              <a:pPr>
                <a:spcBef>
                  <a:spcPct val="0"/>
                </a:spcBef>
              </a:pPr>
              <a:t>10</a:t>
            </a:fld>
            <a:endParaRPr lang="fr-FR" altLang="fr-FR" sz="1100">
              <a:solidFill>
                <a:srgbClr val="000000"/>
              </a:solidFill>
            </a:endParaRPr>
          </a:p>
        </p:txBody>
      </p:sp>
      <p:sp>
        <p:nvSpPr>
          <p:cNvPr id="6" name="ZoneTexte 5"/>
          <p:cNvSpPr txBox="1"/>
          <p:nvPr/>
        </p:nvSpPr>
        <p:spPr>
          <a:xfrm>
            <a:off x="0" y="836712"/>
            <a:ext cx="11784632" cy="2308324"/>
          </a:xfrm>
          <a:prstGeom prst="rect">
            <a:avLst/>
          </a:prstGeom>
          <a:noFill/>
        </p:spPr>
        <p:txBody>
          <a:bodyPr wrap="square" rtlCol="0">
            <a:spAutoFit/>
          </a:bodyPr>
          <a:lstStyle/>
          <a:p>
            <a:pPr marL="800100" lvl="1" indent="-342900">
              <a:buFont typeface="Wingdings" panose="05000000000000000000" pitchFamily="2" charset="2"/>
              <a:buChar char="Ø"/>
            </a:pPr>
            <a:r>
              <a:rPr lang="fr-CA" dirty="0"/>
              <a:t>Ce mots clé permet de dire au sous modèle de </a:t>
            </a:r>
            <a:r>
              <a:rPr lang="fr-CA" dirty="0" err="1"/>
              <a:t>re</a:t>
            </a:r>
            <a:r>
              <a:rPr lang="fr-CA" dirty="0"/>
              <a:t>-planification d’ignorer la contrainte à partir d’une période de </a:t>
            </a:r>
            <a:r>
              <a:rPr lang="fr-CA" b="1" dirty="0" err="1"/>
              <a:t>re</a:t>
            </a:r>
            <a:r>
              <a:rPr lang="fr-CA" b="1" dirty="0"/>
              <a:t>-planification</a:t>
            </a:r>
            <a:r>
              <a:rPr lang="fr-CA" dirty="0"/>
              <a:t> </a:t>
            </a:r>
            <a:r>
              <a:rPr lang="fr-CA" dirty="0" smtClean="0"/>
              <a:t>précise</a:t>
            </a:r>
            <a:endParaRPr lang="fr-CA" dirty="0"/>
          </a:p>
          <a:p>
            <a:pPr marL="800100" lvl="1" indent="-342900">
              <a:buFont typeface="Wingdings" panose="05000000000000000000" pitchFamily="2" charset="2"/>
              <a:buChar char="Ø"/>
            </a:pPr>
            <a:r>
              <a:rPr lang="fr-CA" dirty="0"/>
              <a:t>Très utile pour instaurer la période de mise à jour et ensuite ignorer ces </a:t>
            </a:r>
            <a:r>
              <a:rPr lang="fr-CA" dirty="0" smtClean="0"/>
              <a:t>contraintes</a:t>
            </a:r>
          </a:p>
          <a:p>
            <a:pPr marL="800100" lvl="1" indent="-342900">
              <a:buFont typeface="Wingdings" panose="05000000000000000000" pitchFamily="2" charset="2"/>
              <a:buChar char="Ø"/>
            </a:pPr>
            <a:r>
              <a:rPr lang="fr-CA" dirty="0" smtClean="0"/>
              <a:t>On ne doit pas oublier que le modèle stratégique est répété à </a:t>
            </a:r>
            <a:r>
              <a:rPr lang="fr-CA" b="1" dirty="0" smtClean="0"/>
              <a:t>toutes</a:t>
            </a:r>
            <a:r>
              <a:rPr lang="fr-CA" dirty="0" smtClean="0"/>
              <a:t> les </a:t>
            </a:r>
            <a:r>
              <a:rPr lang="fr-CA" b="1" dirty="0" smtClean="0"/>
              <a:t>périodes de </a:t>
            </a:r>
            <a:r>
              <a:rPr lang="fr-CA" b="1" dirty="0" err="1" smtClean="0"/>
              <a:t>re</a:t>
            </a:r>
            <a:r>
              <a:rPr lang="fr-CA" b="1" dirty="0" smtClean="0"/>
              <a:t>-planification</a:t>
            </a:r>
            <a:endParaRPr lang="fr-CA" dirty="0"/>
          </a:p>
        </p:txBody>
      </p:sp>
    </p:spTree>
    <p:extLst>
      <p:ext uri="{BB962C8B-B14F-4D97-AF65-F5344CB8AC3E}">
        <p14:creationId xmlns:p14="http://schemas.microsoft.com/office/powerpoint/2010/main" val="1857111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par>
                                <p:cTn id="11" presetID="9" presetClass="emph" presetSubtype="0" nodeType="withEffect">
                                  <p:stCondLst>
                                    <p:cond delay="0"/>
                                  </p:stCondLst>
                                  <p:childTnLst>
                                    <p:set>
                                      <p:cBhvr rctx="PPT">
                                        <p:cTn id="12" dur="indefinite"/>
                                        <p:tgtEl>
                                          <p:spTgt spid="6">
                                            <p:txEl>
                                              <p:pRg st="0" end="0"/>
                                            </p:txEl>
                                          </p:spTgt>
                                        </p:tgtEl>
                                        <p:attrNameLst>
                                          <p:attrName>style.opacity</p:attrName>
                                        </p:attrNameLst>
                                      </p:cBhvr>
                                      <p:to>
                                        <p:strVal val="0.5"/>
                                      </p:to>
                                    </p:set>
                                    <p:animEffect filter="image" prLst="opacity: 0.5">
                                      <p:cBhvr rctx="IE">
                                        <p:cTn id="13" dur="indefinite"/>
                                        <p:tgtEl>
                                          <p:spTgt spid="6">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6">
                                            <p:txEl>
                                              <p:pRg st="2" end="2"/>
                                            </p:txEl>
                                          </p:spTgt>
                                        </p:tgtEl>
                                        <p:attrNameLst>
                                          <p:attrName>style.visibility</p:attrName>
                                        </p:attrNameLst>
                                      </p:cBhvr>
                                      <p:to>
                                        <p:strVal val="visible"/>
                                      </p:to>
                                    </p:set>
                                  </p:childTnLst>
                                </p:cTn>
                              </p:par>
                              <p:par>
                                <p:cTn id="18" presetID="9" presetClass="emph" presetSubtype="0" nodeType="withEffect">
                                  <p:stCondLst>
                                    <p:cond delay="0"/>
                                  </p:stCondLst>
                                  <p:childTnLst>
                                    <p:set>
                                      <p:cBhvr rctx="PPT">
                                        <p:cTn id="19" dur="indefinite"/>
                                        <p:tgtEl>
                                          <p:spTgt spid="6">
                                            <p:txEl>
                                              <p:pRg st="1" end="1"/>
                                            </p:txEl>
                                          </p:spTgt>
                                        </p:tgtEl>
                                        <p:attrNameLst>
                                          <p:attrName>style.opacity</p:attrName>
                                        </p:attrNameLst>
                                      </p:cBhvr>
                                      <p:to>
                                        <p:strVal val="0.5"/>
                                      </p:to>
                                    </p:set>
                                    <p:animEffect filter="image" prLst="opacity: 0.5">
                                      <p:cBhvr rctx="IE">
                                        <p:cTn id="20" dur="indefinite"/>
                                        <p:tgtEl>
                                          <p:spTgt spid="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2">
            <a:extLst>
              <a:ext uri="{FF2B5EF4-FFF2-40B4-BE49-F238E27FC236}">
                <a16:creationId xmlns="" xmlns:a16="http://schemas.microsoft.com/office/drawing/2014/main" id="{2C64CE8F-6DC1-7B46-AA41-065734F9FFFA}"/>
              </a:ext>
            </a:extLst>
          </p:cNvPr>
          <p:cNvSpPr>
            <a:spLocks noGrp="1" noChangeArrowheads="1"/>
          </p:cNvSpPr>
          <p:nvPr>
            <p:ph type="title"/>
          </p:nvPr>
        </p:nvSpPr>
        <p:spPr>
          <a:xfrm>
            <a:off x="666737" y="74712"/>
            <a:ext cx="10363200" cy="762000"/>
          </a:xfrm>
          <a:prstGeom prst="rect">
            <a:avLst/>
          </a:prstGeom>
        </p:spPr>
        <p:txBody>
          <a:bodyPr/>
          <a:lstStyle/>
          <a:p>
            <a:pPr eaLnBrk="1" hangingPunct="1"/>
            <a:r>
              <a:rPr lang="fr-CA" altLang="fr-FR" dirty="0"/>
              <a:t/>
            </a:r>
            <a:br>
              <a:rPr lang="fr-CA" altLang="fr-FR" dirty="0"/>
            </a:br>
            <a:r>
              <a:rPr lang="fr-CA" dirty="0" smtClean="0"/>
              <a:t>L’ensemble des sous modèles: _REPLICATE(output)</a:t>
            </a:r>
            <a:endParaRPr lang="fr-CA" altLang="fr-FR" dirty="0"/>
          </a:p>
        </p:txBody>
      </p:sp>
      <p:sp>
        <p:nvSpPr>
          <p:cNvPr id="10243" name="Espace réservé du numéro de diapositive 1">
            <a:extLst>
              <a:ext uri="{FF2B5EF4-FFF2-40B4-BE49-F238E27FC236}">
                <a16:creationId xmlns="" xmlns:a16="http://schemas.microsoft.com/office/drawing/2014/main" id="{A32D7E7E-5EC9-B640-8806-5F060AD25EEB}"/>
              </a:ext>
            </a:extLst>
          </p:cNvPr>
          <p:cNvSpPr>
            <a:spLocks noGrp="1"/>
          </p:cNvSpPr>
          <p:nvPr>
            <p:ph type="sldNum" sz="quarter" idx="10"/>
          </p:nvPr>
        </p:nvSpPr>
        <p:spPr>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defRPr sz="2400">
                <a:solidFill>
                  <a:schemeClr val="tx1"/>
                </a:solidFill>
                <a:latin typeface="Arial" panose="020B0604020202020204" pitchFamily="34" charset="0"/>
                <a:ea typeface="ヒラギノ角ゴ Pro W3" panose="020B0300000000000000" pitchFamily="34" charset="-128"/>
                <a:cs typeface="ヒラギノ角ゴ Pro W3" panose="020B0300000000000000" pitchFamily="34" charset="-128"/>
              </a:defRPr>
            </a:lvl1pPr>
            <a:lvl2pPr marL="742950" indent="-285750">
              <a:spcBef>
                <a:spcPct val="20000"/>
              </a:spcBef>
              <a:buSzPct val="90000"/>
              <a:buFont typeface="Courier New" panose="02070309020205020404" pitchFamily="49" charset="0"/>
              <a:buBlip>
                <a:blip r:embed="rId2"/>
              </a:buBlip>
              <a:defRPr sz="2200">
                <a:solidFill>
                  <a:srgbClr val="000000"/>
                </a:solidFill>
                <a:latin typeface="Arial" panose="020B0604020202020204" pitchFamily="34" charset="0"/>
                <a:ea typeface="ヒラギノ角ゴ Pro W3" panose="020B0300000000000000" pitchFamily="34" charset="-128"/>
                <a:cs typeface="ヒラギノ角ゴ Pro W3" panose="020B0300000000000000" pitchFamily="34" charset="-128"/>
              </a:defRPr>
            </a:lvl2pPr>
            <a:lvl3pPr marL="1143000" indent="-228600">
              <a:spcBef>
                <a:spcPct val="20000"/>
              </a:spcBef>
              <a:buSzPct val="70000"/>
              <a:buBlip>
                <a:blip r:embed="rId2"/>
              </a:buBlip>
              <a:defRPr sz="2000">
                <a:solidFill>
                  <a:srgbClr val="000000"/>
                </a:solidFill>
                <a:latin typeface="Arial" panose="020B0604020202020204" pitchFamily="34" charset="0"/>
                <a:ea typeface="ヒラギノ角ゴ Pro W3" panose="020B0300000000000000" pitchFamily="34" charset="-128"/>
                <a:cs typeface="ヒラギノ角ゴ Pro W3" panose="020B0300000000000000" pitchFamily="34" charset="-128"/>
              </a:defRPr>
            </a:lvl3pPr>
            <a:lvl4pPr marL="1600200" indent="-228600">
              <a:spcBef>
                <a:spcPct val="20000"/>
              </a:spcBef>
              <a:buChar char="–"/>
              <a:defRPr sz="2000">
                <a:solidFill>
                  <a:schemeClr val="tx1"/>
                </a:solidFill>
                <a:latin typeface="Helvetica" pitchFamily="2" charset="0"/>
                <a:ea typeface="ヒラギノ角ゴ Pro W3" panose="020B0300000000000000" pitchFamily="34" charset="-128"/>
                <a:cs typeface="ヒラギノ角ゴ Pro W3" panose="020B0300000000000000" pitchFamily="34" charset="-128"/>
              </a:defRPr>
            </a:lvl4pPr>
            <a:lvl5pPr marL="2057400" indent="-228600">
              <a:spcBef>
                <a:spcPct val="20000"/>
              </a:spcBef>
              <a:buChar char="»"/>
              <a:defRPr sz="2000">
                <a:solidFill>
                  <a:schemeClr val="tx1"/>
                </a:solidFill>
                <a:latin typeface="Helvetica" pitchFamily="2" charset="0"/>
                <a:ea typeface="ヒラギノ角ゴ Pro W3" panose="020B0300000000000000" pitchFamily="34" charset="-128"/>
                <a:cs typeface="ヒラギノ角ゴ Pro W3" panose="020B0300000000000000" pitchFamily="34" charset="-128"/>
              </a:defRPr>
            </a:lvl5pPr>
            <a:lvl6pPr marL="2514600" indent="-228600" eaLnBrk="0" fontAlgn="base" hangingPunct="0">
              <a:spcBef>
                <a:spcPct val="20000"/>
              </a:spcBef>
              <a:spcAft>
                <a:spcPct val="0"/>
              </a:spcAft>
              <a:buChar char="»"/>
              <a:defRPr sz="2000">
                <a:solidFill>
                  <a:schemeClr val="tx1"/>
                </a:solidFill>
                <a:latin typeface="Helvetica" pitchFamily="2" charset="0"/>
                <a:ea typeface="ヒラギノ角ゴ Pro W3" panose="020B0300000000000000" pitchFamily="34" charset="-128"/>
                <a:cs typeface="ヒラギノ角ゴ Pro W3" panose="020B0300000000000000" pitchFamily="34" charset="-128"/>
              </a:defRPr>
            </a:lvl6pPr>
            <a:lvl7pPr marL="2971800" indent="-228600" eaLnBrk="0" fontAlgn="base" hangingPunct="0">
              <a:spcBef>
                <a:spcPct val="20000"/>
              </a:spcBef>
              <a:spcAft>
                <a:spcPct val="0"/>
              </a:spcAft>
              <a:buChar char="»"/>
              <a:defRPr sz="2000">
                <a:solidFill>
                  <a:schemeClr val="tx1"/>
                </a:solidFill>
                <a:latin typeface="Helvetica" pitchFamily="2" charset="0"/>
                <a:ea typeface="ヒラギノ角ゴ Pro W3" panose="020B0300000000000000" pitchFamily="34" charset="-128"/>
                <a:cs typeface="ヒラギノ角ゴ Pro W3" panose="020B0300000000000000" pitchFamily="34" charset="-128"/>
              </a:defRPr>
            </a:lvl7pPr>
            <a:lvl8pPr marL="3429000" indent="-228600" eaLnBrk="0" fontAlgn="base" hangingPunct="0">
              <a:spcBef>
                <a:spcPct val="20000"/>
              </a:spcBef>
              <a:spcAft>
                <a:spcPct val="0"/>
              </a:spcAft>
              <a:buChar char="»"/>
              <a:defRPr sz="2000">
                <a:solidFill>
                  <a:schemeClr val="tx1"/>
                </a:solidFill>
                <a:latin typeface="Helvetica" pitchFamily="2" charset="0"/>
                <a:ea typeface="ヒラギノ角ゴ Pro W3" panose="020B0300000000000000" pitchFamily="34" charset="-128"/>
                <a:cs typeface="ヒラギノ角ゴ Pro W3" panose="020B0300000000000000" pitchFamily="34" charset="-128"/>
              </a:defRPr>
            </a:lvl8pPr>
            <a:lvl9pPr marL="3886200" indent="-228600" eaLnBrk="0" fontAlgn="base" hangingPunct="0">
              <a:spcBef>
                <a:spcPct val="20000"/>
              </a:spcBef>
              <a:spcAft>
                <a:spcPct val="0"/>
              </a:spcAft>
              <a:buChar char="»"/>
              <a:defRPr sz="2000">
                <a:solidFill>
                  <a:schemeClr val="tx1"/>
                </a:solidFill>
                <a:latin typeface="Helvetica" pitchFamily="2" charset="0"/>
                <a:ea typeface="ヒラギノ角ゴ Pro W3" panose="020B0300000000000000" pitchFamily="34" charset="-128"/>
                <a:cs typeface="ヒラギノ角ゴ Pro W3" panose="020B0300000000000000" pitchFamily="34" charset="-128"/>
              </a:defRPr>
            </a:lvl9pPr>
          </a:lstStyle>
          <a:p>
            <a:pPr>
              <a:spcBef>
                <a:spcPct val="0"/>
              </a:spcBef>
            </a:pPr>
            <a:fld id="{9FBA7238-3D46-9545-868D-82165EA7AAB4}" type="slidenum">
              <a:rPr lang="fr-FR" altLang="fr-FR" sz="1300" smtClean="0">
                <a:solidFill>
                  <a:srgbClr val="000000"/>
                </a:solidFill>
              </a:rPr>
              <a:pPr>
                <a:spcBef>
                  <a:spcPct val="0"/>
                </a:spcBef>
              </a:pPr>
              <a:t>11</a:t>
            </a:fld>
            <a:endParaRPr lang="fr-FR" altLang="fr-FR" sz="1100">
              <a:solidFill>
                <a:srgbClr val="000000"/>
              </a:solidFill>
            </a:endParaRPr>
          </a:p>
        </p:txBody>
      </p:sp>
      <p:sp>
        <p:nvSpPr>
          <p:cNvPr id="6" name="ZoneTexte 5"/>
          <p:cNvSpPr txBox="1"/>
          <p:nvPr/>
        </p:nvSpPr>
        <p:spPr>
          <a:xfrm>
            <a:off x="0" y="836712"/>
            <a:ext cx="11784632" cy="3416320"/>
          </a:xfrm>
          <a:prstGeom prst="rect">
            <a:avLst/>
          </a:prstGeom>
          <a:noFill/>
        </p:spPr>
        <p:txBody>
          <a:bodyPr wrap="square" rtlCol="0">
            <a:spAutoFit/>
          </a:bodyPr>
          <a:lstStyle/>
          <a:p>
            <a:pPr marL="800100" lvl="1" indent="-342900">
              <a:buFont typeface="Wingdings" panose="05000000000000000000" pitchFamily="2" charset="2"/>
              <a:buChar char="Ø"/>
            </a:pPr>
            <a:r>
              <a:rPr lang="fr-CA" dirty="0" err="1" smtClean="0"/>
              <a:t>Replicate</a:t>
            </a:r>
            <a:r>
              <a:rPr lang="fr-CA" dirty="0" smtClean="0"/>
              <a:t> permet de venir réajuster un RHS d’une contrainte en fonction d’une table de réplicas</a:t>
            </a:r>
          </a:p>
          <a:p>
            <a:pPr marL="800100" lvl="1" indent="-342900">
              <a:buFont typeface="Wingdings" panose="05000000000000000000" pitchFamily="2" charset="2"/>
              <a:buChar char="Ø"/>
            </a:pPr>
            <a:r>
              <a:rPr lang="fr-CA" dirty="0" smtClean="0"/>
              <a:t>Par exemple:</a:t>
            </a:r>
          </a:p>
          <a:p>
            <a:pPr marL="1257300" lvl="2" indent="-342900">
              <a:buFont typeface="Wingdings" panose="05000000000000000000" pitchFamily="2" charset="2"/>
              <a:buChar char="Ø"/>
            </a:pPr>
            <a:r>
              <a:rPr lang="fr-CA" dirty="0" smtClean="0"/>
              <a:t>Si vous déposez un fichier .csv à l’intérieur du répertoire de votre scénario. Pour chaque itération l’interpréteur appliquera la valeur spécifiée dans la table</a:t>
            </a:r>
          </a:p>
          <a:p>
            <a:pPr marL="1257300" lvl="2" indent="-342900">
              <a:buFont typeface="Wingdings" panose="05000000000000000000" pitchFamily="2" charset="2"/>
              <a:buChar char="Ø"/>
            </a:pPr>
            <a:r>
              <a:rPr lang="fr-CA" b="1" u="sng" dirty="0" smtClean="0"/>
              <a:t>_RANDOM(</a:t>
            </a:r>
            <a:r>
              <a:rPr lang="fr-CA" b="1" u="sng" dirty="0" err="1" smtClean="0"/>
              <a:t>outputaction</a:t>
            </a:r>
            <a:r>
              <a:rPr lang="fr-CA" b="1" u="sng" dirty="0" smtClean="0"/>
              <a:t>) &lt;= 10 1 _REPLICATE(fichier.csv)</a:t>
            </a:r>
          </a:p>
          <a:p>
            <a:pPr marL="1714500" lvl="3" indent="-342900">
              <a:buFont typeface="Wingdings" panose="05000000000000000000" pitchFamily="2" charset="2"/>
              <a:buChar char="Ø"/>
            </a:pPr>
            <a:r>
              <a:rPr lang="fr-CA" dirty="0" smtClean="0"/>
              <a:t>Revient à dire pour chaque réplica sélectionne le chiffre de la colonne 1 de la table fichier.csv et remplace « 10 » par ce chiffre</a:t>
            </a:r>
          </a:p>
        </p:txBody>
      </p:sp>
    </p:spTree>
    <p:extLst>
      <p:ext uri="{BB962C8B-B14F-4D97-AF65-F5344CB8AC3E}">
        <p14:creationId xmlns:p14="http://schemas.microsoft.com/office/powerpoint/2010/main" val="3968928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par>
                                <p:cTn id="11" presetID="9" presetClass="emph" presetSubtype="0" nodeType="withEffect">
                                  <p:stCondLst>
                                    <p:cond delay="0"/>
                                  </p:stCondLst>
                                  <p:childTnLst>
                                    <p:set>
                                      <p:cBhvr rctx="PPT">
                                        <p:cTn id="12" dur="indefinite"/>
                                        <p:tgtEl>
                                          <p:spTgt spid="6">
                                            <p:txEl>
                                              <p:pRg st="0" end="0"/>
                                            </p:txEl>
                                          </p:spTgt>
                                        </p:tgtEl>
                                        <p:attrNameLst>
                                          <p:attrName>style.opacity</p:attrName>
                                        </p:attrNameLst>
                                      </p:cBhvr>
                                      <p:to>
                                        <p:strVal val="0.5"/>
                                      </p:to>
                                    </p:set>
                                    <p:animEffect filter="image" prLst="opacity: 0.5">
                                      <p:cBhvr rctx="IE">
                                        <p:cTn id="13" dur="indefinite"/>
                                        <p:tgtEl>
                                          <p:spTgt spid="6">
                                            <p:txEl>
                                              <p:pRg st="0" end="0"/>
                                            </p:txEl>
                                          </p:spTgt>
                                        </p:tgtEl>
                                      </p:cBhvr>
                                    </p:animEffect>
                                  </p:childTnLst>
                                </p:cTn>
                              </p:par>
                              <p:par>
                                <p:cTn id="14" presetID="1" presetClass="entr" presetSubtype="0" fill="hold" nodeType="withEffect">
                                  <p:stCondLst>
                                    <p:cond delay="0"/>
                                  </p:stCondLst>
                                  <p:childTnLst>
                                    <p:set>
                                      <p:cBhvr>
                                        <p:cTn id="15" dur="1" fill="hold">
                                          <p:stCondLst>
                                            <p:cond delay="0"/>
                                          </p:stCondLst>
                                        </p:cTn>
                                        <p:tgtEl>
                                          <p:spTgt spid="6">
                                            <p:txEl>
                                              <p:pRg st="2" end="2"/>
                                            </p:txEl>
                                          </p:spTgt>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6">
                                            <p:txEl>
                                              <p:pRg st="3" end="3"/>
                                            </p:txEl>
                                          </p:spTgt>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2">
            <a:extLst>
              <a:ext uri="{FF2B5EF4-FFF2-40B4-BE49-F238E27FC236}">
                <a16:creationId xmlns="" xmlns:a16="http://schemas.microsoft.com/office/drawing/2014/main" id="{2C64CE8F-6DC1-7B46-AA41-065734F9FFFA}"/>
              </a:ext>
            </a:extLst>
          </p:cNvPr>
          <p:cNvSpPr>
            <a:spLocks noGrp="1" noChangeArrowheads="1"/>
          </p:cNvSpPr>
          <p:nvPr>
            <p:ph type="title"/>
          </p:nvPr>
        </p:nvSpPr>
        <p:spPr>
          <a:xfrm>
            <a:off x="666737" y="74712"/>
            <a:ext cx="10363200" cy="762000"/>
          </a:xfrm>
          <a:prstGeom prst="rect">
            <a:avLst/>
          </a:prstGeom>
        </p:spPr>
        <p:txBody>
          <a:bodyPr/>
          <a:lstStyle/>
          <a:p>
            <a:pPr eaLnBrk="1" hangingPunct="1"/>
            <a:r>
              <a:rPr lang="fr-CA" altLang="fr-FR" dirty="0"/>
              <a:t/>
            </a:r>
            <a:br>
              <a:rPr lang="fr-CA" altLang="fr-FR" dirty="0"/>
            </a:br>
            <a:r>
              <a:rPr lang="fr-CA" dirty="0" smtClean="0"/>
              <a:t>La </a:t>
            </a:r>
            <a:r>
              <a:rPr lang="fr-CA" dirty="0" err="1" smtClean="0"/>
              <a:t>re</a:t>
            </a:r>
            <a:r>
              <a:rPr lang="fr-CA" dirty="0" smtClean="0"/>
              <a:t>-planification: Le sous modèle stratégique</a:t>
            </a:r>
            <a:endParaRPr lang="fr-CA" altLang="fr-FR" dirty="0"/>
          </a:p>
        </p:txBody>
      </p:sp>
      <p:sp>
        <p:nvSpPr>
          <p:cNvPr id="10243" name="Espace réservé du numéro de diapositive 1">
            <a:extLst>
              <a:ext uri="{FF2B5EF4-FFF2-40B4-BE49-F238E27FC236}">
                <a16:creationId xmlns="" xmlns:a16="http://schemas.microsoft.com/office/drawing/2014/main" id="{A32D7E7E-5EC9-B640-8806-5F060AD25EEB}"/>
              </a:ext>
            </a:extLst>
          </p:cNvPr>
          <p:cNvSpPr>
            <a:spLocks noGrp="1"/>
          </p:cNvSpPr>
          <p:nvPr>
            <p:ph type="sldNum" sz="quarter" idx="10"/>
          </p:nvPr>
        </p:nvSpPr>
        <p:spPr>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defRPr sz="2400">
                <a:solidFill>
                  <a:schemeClr val="tx1"/>
                </a:solidFill>
                <a:latin typeface="Arial" panose="020B0604020202020204" pitchFamily="34" charset="0"/>
                <a:ea typeface="ヒラギノ角ゴ Pro W3" panose="020B0300000000000000" pitchFamily="34" charset="-128"/>
                <a:cs typeface="ヒラギノ角ゴ Pro W3" panose="020B0300000000000000" pitchFamily="34" charset="-128"/>
              </a:defRPr>
            </a:lvl1pPr>
            <a:lvl2pPr marL="742950" indent="-285750">
              <a:spcBef>
                <a:spcPct val="20000"/>
              </a:spcBef>
              <a:buSzPct val="90000"/>
              <a:buFont typeface="Courier New" panose="02070309020205020404" pitchFamily="49" charset="0"/>
              <a:buBlip>
                <a:blip r:embed="rId2"/>
              </a:buBlip>
              <a:defRPr sz="2200">
                <a:solidFill>
                  <a:srgbClr val="000000"/>
                </a:solidFill>
                <a:latin typeface="Arial" panose="020B0604020202020204" pitchFamily="34" charset="0"/>
                <a:ea typeface="ヒラギノ角ゴ Pro W3" panose="020B0300000000000000" pitchFamily="34" charset="-128"/>
                <a:cs typeface="ヒラギノ角ゴ Pro W3" panose="020B0300000000000000" pitchFamily="34" charset="-128"/>
              </a:defRPr>
            </a:lvl2pPr>
            <a:lvl3pPr marL="1143000" indent="-228600">
              <a:spcBef>
                <a:spcPct val="20000"/>
              </a:spcBef>
              <a:buSzPct val="70000"/>
              <a:buBlip>
                <a:blip r:embed="rId2"/>
              </a:buBlip>
              <a:defRPr sz="2000">
                <a:solidFill>
                  <a:srgbClr val="000000"/>
                </a:solidFill>
                <a:latin typeface="Arial" panose="020B0604020202020204" pitchFamily="34" charset="0"/>
                <a:ea typeface="ヒラギノ角ゴ Pro W3" panose="020B0300000000000000" pitchFamily="34" charset="-128"/>
                <a:cs typeface="ヒラギノ角ゴ Pro W3" panose="020B0300000000000000" pitchFamily="34" charset="-128"/>
              </a:defRPr>
            </a:lvl3pPr>
            <a:lvl4pPr marL="1600200" indent="-228600">
              <a:spcBef>
                <a:spcPct val="20000"/>
              </a:spcBef>
              <a:buChar char="–"/>
              <a:defRPr sz="2000">
                <a:solidFill>
                  <a:schemeClr val="tx1"/>
                </a:solidFill>
                <a:latin typeface="Helvetica" pitchFamily="2" charset="0"/>
                <a:ea typeface="ヒラギノ角ゴ Pro W3" panose="020B0300000000000000" pitchFamily="34" charset="-128"/>
                <a:cs typeface="ヒラギノ角ゴ Pro W3" panose="020B0300000000000000" pitchFamily="34" charset="-128"/>
              </a:defRPr>
            </a:lvl4pPr>
            <a:lvl5pPr marL="2057400" indent="-228600">
              <a:spcBef>
                <a:spcPct val="20000"/>
              </a:spcBef>
              <a:buChar char="»"/>
              <a:defRPr sz="2000">
                <a:solidFill>
                  <a:schemeClr val="tx1"/>
                </a:solidFill>
                <a:latin typeface="Helvetica" pitchFamily="2" charset="0"/>
                <a:ea typeface="ヒラギノ角ゴ Pro W3" panose="020B0300000000000000" pitchFamily="34" charset="-128"/>
                <a:cs typeface="ヒラギノ角ゴ Pro W3" panose="020B0300000000000000" pitchFamily="34" charset="-128"/>
              </a:defRPr>
            </a:lvl5pPr>
            <a:lvl6pPr marL="2514600" indent="-228600" eaLnBrk="0" fontAlgn="base" hangingPunct="0">
              <a:spcBef>
                <a:spcPct val="20000"/>
              </a:spcBef>
              <a:spcAft>
                <a:spcPct val="0"/>
              </a:spcAft>
              <a:buChar char="»"/>
              <a:defRPr sz="2000">
                <a:solidFill>
                  <a:schemeClr val="tx1"/>
                </a:solidFill>
                <a:latin typeface="Helvetica" pitchFamily="2" charset="0"/>
                <a:ea typeface="ヒラギノ角ゴ Pro W3" panose="020B0300000000000000" pitchFamily="34" charset="-128"/>
                <a:cs typeface="ヒラギノ角ゴ Pro W3" panose="020B0300000000000000" pitchFamily="34" charset="-128"/>
              </a:defRPr>
            </a:lvl6pPr>
            <a:lvl7pPr marL="2971800" indent="-228600" eaLnBrk="0" fontAlgn="base" hangingPunct="0">
              <a:spcBef>
                <a:spcPct val="20000"/>
              </a:spcBef>
              <a:spcAft>
                <a:spcPct val="0"/>
              </a:spcAft>
              <a:buChar char="»"/>
              <a:defRPr sz="2000">
                <a:solidFill>
                  <a:schemeClr val="tx1"/>
                </a:solidFill>
                <a:latin typeface="Helvetica" pitchFamily="2" charset="0"/>
                <a:ea typeface="ヒラギノ角ゴ Pro W3" panose="020B0300000000000000" pitchFamily="34" charset="-128"/>
                <a:cs typeface="ヒラギノ角ゴ Pro W3" panose="020B0300000000000000" pitchFamily="34" charset="-128"/>
              </a:defRPr>
            </a:lvl7pPr>
            <a:lvl8pPr marL="3429000" indent="-228600" eaLnBrk="0" fontAlgn="base" hangingPunct="0">
              <a:spcBef>
                <a:spcPct val="20000"/>
              </a:spcBef>
              <a:spcAft>
                <a:spcPct val="0"/>
              </a:spcAft>
              <a:buChar char="»"/>
              <a:defRPr sz="2000">
                <a:solidFill>
                  <a:schemeClr val="tx1"/>
                </a:solidFill>
                <a:latin typeface="Helvetica" pitchFamily="2" charset="0"/>
                <a:ea typeface="ヒラギノ角ゴ Pro W3" panose="020B0300000000000000" pitchFamily="34" charset="-128"/>
                <a:cs typeface="ヒラギノ角ゴ Pro W3" panose="020B0300000000000000" pitchFamily="34" charset="-128"/>
              </a:defRPr>
            </a:lvl8pPr>
            <a:lvl9pPr marL="3886200" indent="-228600" eaLnBrk="0" fontAlgn="base" hangingPunct="0">
              <a:spcBef>
                <a:spcPct val="20000"/>
              </a:spcBef>
              <a:spcAft>
                <a:spcPct val="0"/>
              </a:spcAft>
              <a:buChar char="»"/>
              <a:defRPr sz="2000">
                <a:solidFill>
                  <a:schemeClr val="tx1"/>
                </a:solidFill>
                <a:latin typeface="Helvetica" pitchFamily="2" charset="0"/>
                <a:ea typeface="ヒラギノ角ゴ Pro W3" panose="020B0300000000000000" pitchFamily="34" charset="-128"/>
                <a:cs typeface="ヒラギノ角ゴ Pro W3" panose="020B0300000000000000" pitchFamily="34" charset="-128"/>
              </a:defRPr>
            </a:lvl9pPr>
          </a:lstStyle>
          <a:p>
            <a:pPr>
              <a:spcBef>
                <a:spcPct val="0"/>
              </a:spcBef>
            </a:pPr>
            <a:fld id="{9FBA7238-3D46-9545-868D-82165EA7AAB4}" type="slidenum">
              <a:rPr lang="fr-FR" altLang="fr-FR" sz="1300" smtClean="0">
                <a:solidFill>
                  <a:srgbClr val="000000"/>
                </a:solidFill>
              </a:rPr>
              <a:pPr>
                <a:spcBef>
                  <a:spcPct val="0"/>
                </a:spcBef>
              </a:pPr>
              <a:t>12</a:t>
            </a:fld>
            <a:endParaRPr lang="fr-FR" altLang="fr-FR" sz="1100">
              <a:solidFill>
                <a:srgbClr val="000000"/>
              </a:solidFill>
            </a:endParaRPr>
          </a:p>
        </p:txBody>
      </p:sp>
      <p:sp>
        <p:nvSpPr>
          <p:cNvPr id="6" name="ZoneTexte 5"/>
          <p:cNvSpPr txBox="1"/>
          <p:nvPr/>
        </p:nvSpPr>
        <p:spPr>
          <a:xfrm>
            <a:off x="551384" y="760059"/>
            <a:ext cx="10297144" cy="4154984"/>
          </a:xfrm>
          <a:prstGeom prst="rect">
            <a:avLst/>
          </a:prstGeom>
          <a:noFill/>
        </p:spPr>
        <p:txBody>
          <a:bodyPr wrap="square" rtlCol="0">
            <a:spAutoFit/>
          </a:bodyPr>
          <a:lstStyle/>
          <a:p>
            <a:pPr marL="342900" indent="-342900">
              <a:buFont typeface="Wingdings" panose="05000000000000000000" pitchFamily="2" charset="2"/>
              <a:buChar char="Ø"/>
            </a:pPr>
            <a:r>
              <a:rPr lang="fr-CA" dirty="0" smtClean="0"/>
              <a:t>Modèle d’optimisation par programmation linéaire</a:t>
            </a:r>
          </a:p>
          <a:p>
            <a:pPr marL="342900" indent="-342900">
              <a:buFont typeface="Wingdings" panose="05000000000000000000" pitchFamily="2" charset="2"/>
              <a:buChar char="Ø"/>
            </a:pPr>
            <a:r>
              <a:rPr lang="fr-CA" dirty="0" smtClean="0"/>
              <a:t>Modèle de calcul des possibilités forestières</a:t>
            </a:r>
          </a:p>
          <a:p>
            <a:pPr marL="342900" indent="-342900">
              <a:buFont typeface="Wingdings" panose="05000000000000000000" pitchFamily="2" charset="2"/>
              <a:buChar char="Ø"/>
            </a:pPr>
            <a:r>
              <a:rPr lang="fr-CA" dirty="0" smtClean="0"/>
              <a:t>Son horizon de planification est généralement long (100 à 150 ans)</a:t>
            </a:r>
          </a:p>
          <a:p>
            <a:pPr marL="342900" indent="-342900">
              <a:buFont typeface="Wingdings" panose="05000000000000000000" pitchFamily="2" charset="2"/>
              <a:buChar char="Ø"/>
            </a:pPr>
            <a:r>
              <a:rPr lang="fr-CA" dirty="0"/>
              <a:t>Le modèle stratégique:</a:t>
            </a:r>
          </a:p>
          <a:p>
            <a:pPr marL="800100" lvl="1" indent="-342900">
              <a:buFont typeface="Wingdings" panose="05000000000000000000" pitchFamily="2" charset="2"/>
              <a:buChar char="Ø"/>
            </a:pPr>
            <a:r>
              <a:rPr lang="fr-CA" dirty="0"/>
              <a:t>Dicte la voie à prendre au modèle tactique (contraintes et objectif</a:t>
            </a:r>
            <a:r>
              <a:rPr lang="fr-CA" dirty="0" smtClean="0"/>
              <a:t>)</a:t>
            </a:r>
            <a:endParaRPr lang="fr-CA" dirty="0"/>
          </a:p>
          <a:p>
            <a:pPr marL="800100" lvl="1" indent="-342900">
              <a:buFont typeface="Wingdings" panose="05000000000000000000" pitchFamily="2" charset="2"/>
              <a:buChar char="Ø"/>
            </a:pPr>
            <a:r>
              <a:rPr lang="fr-CA" dirty="0"/>
              <a:t>N’est pas utilisée par le modèle stochastique</a:t>
            </a:r>
            <a:endParaRPr lang="fr-CA" dirty="0" smtClean="0"/>
          </a:p>
          <a:p>
            <a:pPr marL="342900" indent="-342900">
              <a:buFont typeface="Wingdings" panose="05000000000000000000" pitchFamily="2" charset="2"/>
              <a:buChar char="Ø"/>
            </a:pPr>
            <a:r>
              <a:rPr lang="fr-CA" b="1" u="sng" dirty="0" smtClean="0"/>
              <a:t>Un nouveau </a:t>
            </a:r>
            <a:r>
              <a:rPr lang="fr-CA" b="1" u="sng" dirty="0"/>
              <a:t>mots clés:</a:t>
            </a:r>
          </a:p>
          <a:p>
            <a:pPr marL="800100" lvl="1" indent="-342900">
              <a:buFont typeface="Wingdings" panose="05000000000000000000" pitchFamily="2" charset="2"/>
              <a:buChar char="Ø"/>
            </a:pPr>
            <a:r>
              <a:rPr lang="fr-CA" b="1" u="sng" dirty="0" smtClean="0"/>
              <a:t>_SETFROMLOCAL(ratio) </a:t>
            </a:r>
          </a:p>
          <a:p>
            <a:pPr marL="800100" lvl="1" indent="-342900">
              <a:buFont typeface="Wingdings" panose="05000000000000000000" pitchFamily="2" charset="2"/>
              <a:buChar char="Ø"/>
            </a:pPr>
            <a:r>
              <a:rPr lang="fr-CA" dirty="0" smtClean="0"/>
              <a:t>Ce mots clé permet de dire au modèle de </a:t>
            </a:r>
            <a:r>
              <a:rPr lang="fr-CA" dirty="0" err="1" smtClean="0"/>
              <a:t>re</a:t>
            </a:r>
            <a:r>
              <a:rPr lang="fr-CA" dirty="0" smtClean="0"/>
              <a:t>-planification d’ajuster la contrainte en fonction de la valeur de celle-ci provenant du scénario tactique de la période antérieur.</a:t>
            </a:r>
            <a:endParaRPr lang="fr-CA" dirty="0"/>
          </a:p>
        </p:txBody>
      </p:sp>
      <p:sp>
        <p:nvSpPr>
          <p:cNvPr id="2" name="Rectangle 1"/>
          <p:cNvSpPr/>
          <p:nvPr/>
        </p:nvSpPr>
        <p:spPr>
          <a:xfrm>
            <a:off x="666736" y="4653136"/>
            <a:ext cx="10685847" cy="1569660"/>
          </a:xfrm>
          <a:prstGeom prst="rect">
            <a:avLst/>
          </a:prstGeom>
        </p:spPr>
        <p:txBody>
          <a:bodyPr wrap="square">
            <a:spAutoFit/>
          </a:bodyPr>
          <a:lstStyle/>
          <a:p>
            <a:r>
              <a:rPr lang="fr-CA" b="1" dirty="0"/>
              <a:t>On doit se poser la question:</a:t>
            </a:r>
          </a:p>
          <a:p>
            <a:pPr marL="342900" indent="-342900">
              <a:buFont typeface="Wingdings" panose="05000000000000000000" pitchFamily="2" charset="2"/>
              <a:buChar char="Ø"/>
            </a:pPr>
            <a:r>
              <a:rPr lang="fr-CA" dirty="0"/>
              <a:t>La contrainte fait t’elle du sens si ma période 1 débute à la période 30?</a:t>
            </a:r>
          </a:p>
          <a:p>
            <a:pPr marL="800100" lvl="1" indent="-342900">
              <a:buFont typeface="Wingdings" panose="05000000000000000000" pitchFamily="2" charset="2"/>
              <a:buChar char="Ø"/>
            </a:pPr>
            <a:r>
              <a:rPr lang="fr-CA" dirty="0"/>
              <a:t>Si la réponse est </a:t>
            </a:r>
            <a:r>
              <a:rPr lang="fr-CA" b="1" u="sng" dirty="0"/>
              <a:t>non</a:t>
            </a:r>
            <a:r>
              <a:rPr lang="fr-CA" dirty="0"/>
              <a:t> la contrainte </a:t>
            </a:r>
            <a:r>
              <a:rPr lang="fr-CA" b="1" u="sng" dirty="0"/>
              <a:t>ne doit pas</a:t>
            </a:r>
            <a:r>
              <a:rPr lang="fr-CA" dirty="0"/>
              <a:t> être dans le modèle </a:t>
            </a:r>
            <a:r>
              <a:rPr lang="fr-CA" dirty="0" smtClean="0"/>
              <a:t>stratégique</a:t>
            </a:r>
            <a:endParaRPr lang="fr-CA" dirty="0"/>
          </a:p>
        </p:txBody>
      </p:sp>
    </p:spTree>
    <p:extLst>
      <p:ext uri="{BB962C8B-B14F-4D97-AF65-F5344CB8AC3E}">
        <p14:creationId xmlns:p14="http://schemas.microsoft.com/office/powerpoint/2010/main" val="1252559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par>
                                <p:cTn id="11" presetID="9" presetClass="emph" presetSubtype="0" nodeType="withEffect">
                                  <p:stCondLst>
                                    <p:cond delay="0"/>
                                  </p:stCondLst>
                                  <p:childTnLst>
                                    <p:set>
                                      <p:cBhvr rctx="PPT">
                                        <p:cTn id="12" dur="indefinite"/>
                                        <p:tgtEl>
                                          <p:spTgt spid="6">
                                            <p:txEl>
                                              <p:pRg st="0" end="0"/>
                                            </p:txEl>
                                          </p:spTgt>
                                        </p:tgtEl>
                                        <p:attrNameLst>
                                          <p:attrName>style.opacity</p:attrName>
                                        </p:attrNameLst>
                                      </p:cBhvr>
                                      <p:to>
                                        <p:strVal val="0.5"/>
                                      </p:to>
                                    </p:set>
                                    <p:animEffect filter="image" prLst="opacity: 0.5">
                                      <p:cBhvr rctx="IE">
                                        <p:cTn id="13" dur="indefinite"/>
                                        <p:tgtEl>
                                          <p:spTgt spid="6">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6">
                                            <p:txEl>
                                              <p:pRg st="2" end="2"/>
                                            </p:txEl>
                                          </p:spTgt>
                                        </p:tgtEl>
                                        <p:attrNameLst>
                                          <p:attrName>style.visibility</p:attrName>
                                        </p:attrNameLst>
                                      </p:cBhvr>
                                      <p:to>
                                        <p:strVal val="visible"/>
                                      </p:to>
                                    </p:set>
                                  </p:childTnLst>
                                </p:cTn>
                              </p:par>
                              <p:par>
                                <p:cTn id="18" presetID="9" presetClass="emph" presetSubtype="0" nodeType="withEffect">
                                  <p:stCondLst>
                                    <p:cond delay="0"/>
                                  </p:stCondLst>
                                  <p:childTnLst>
                                    <p:set>
                                      <p:cBhvr rctx="PPT">
                                        <p:cTn id="19" dur="indefinite"/>
                                        <p:tgtEl>
                                          <p:spTgt spid="6">
                                            <p:txEl>
                                              <p:pRg st="1" end="1"/>
                                            </p:txEl>
                                          </p:spTgt>
                                        </p:tgtEl>
                                        <p:attrNameLst>
                                          <p:attrName>style.opacity</p:attrName>
                                        </p:attrNameLst>
                                      </p:cBhvr>
                                      <p:to>
                                        <p:strVal val="0.5"/>
                                      </p:to>
                                    </p:set>
                                    <p:animEffect filter="image" prLst="opacity: 0.5">
                                      <p:cBhvr rctx="IE">
                                        <p:cTn id="20" dur="indefinite"/>
                                        <p:tgtEl>
                                          <p:spTgt spid="6">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xEl>
                                              <p:pRg st="3" end="3"/>
                                            </p:txEl>
                                          </p:spTgt>
                                        </p:tgtEl>
                                        <p:attrNameLst>
                                          <p:attrName>style.visibility</p:attrName>
                                        </p:attrNameLst>
                                      </p:cBhvr>
                                      <p:to>
                                        <p:strVal val="visible"/>
                                      </p:to>
                                    </p:set>
                                  </p:childTnLst>
                                </p:cTn>
                              </p:par>
                              <p:par>
                                <p:cTn id="25" presetID="9" presetClass="emph" presetSubtype="0" nodeType="withEffect">
                                  <p:stCondLst>
                                    <p:cond delay="0"/>
                                  </p:stCondLst>
                                  <p:childTnLst>
                                    <p:set>
                                      <p:cBhvr rctx="PPT">
                                        <p:cTn id="26" dur="indefinite"/>
                                        <p:tgtEl>
                                          <p:spTgt spid="6">
                                            <p:txEl>
                                              <p:pRg st="2" end="2"/>
                                            </p:txEl>
                                          </p:spTgt>
                                        </p:tgtEl>
                                        <p:attrNameLst>
                                          <p:attrName>style.opacity</p:attrName>
                                        </p:attrNameLst>
                                      </p:cBhvr>
                                      <p:to>
                                        <p:strVal val="0.5"/>
                                      </p:to>
                                    </p:set>
                                    <p:animEffect filter="image" prLst="opacity: 0.5">
                                      <p:cBhvr rctx="IE">
                                        <p:cTn id="27" dur="indefinite"/>
                                        <p:tgtEl>
                                          <p:spTgt spid="6">
                                            <p:txEl>
                                              <p:pRg st="2" end="2"/>
                                            </p:txEl>
                                          </p:spTgt>
                                        </p:tgtEl>
                                      </p:cBhvr>
                                    </p:animEffect>
                                  </p:childTnLst>
                                </p:cTn>
                              </p:par>
                              <p:par>
                                <p:cTn id="28" presetID="1" presetClass="entr" presetSubtype="0" fill="hold" nodeType="withEffect">
                                  <p:stCondLst>
                                    <p:cond delay="0"/>
                                  </p:stCondLst>
                                  <p:childTnLst>
                                    <p:set>
                                      <p:cBhvr>
                                        <p:cTn id="29" dur="1" fill="hold">
                                          <p:stCondLst>
                                            <p:cond delay="0"/>
                                          </p:stCondLst>
                                        </p:cTn>
                                        <p:tgtEl>
                                          <p:spTgt spid="6">
                                            <p:txEl>
                                              <p:pRg st="4" end="4"/>
                                            </p:txEl>
                                          </p:spTgt>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6">
                                            <p:txEl>
                                              <p:pRg st="6" end="6"/>
                                            </p:txEl>
                                          </p:spTgt>
                                        </p:tgtEl>
                                        <p:attrNameLst>
                                          <p:attrName>style.visibility</p:attrName>
                                        </p:attrNameLst>
                                      </p:cBhvr>
                                      <p:to>
                                        <p:strVal val="visible"/>
                                      </p:to>
                                    </p:set>
                                  </p:childTnLst>
                                </p:cTn>
                              </p:par>
                              <p:par>
                                <p:cTn id="36" presetID="9" presetClass="emph" presetSubtype="0" nodeType="withEffect">
                                  <p:stCondLst>
                                    <p:cond delay="0"/>
                                  </p:stCondLst>
                                  <p:childTnLst>
                                    <p:set>
                                      <p:cBhvr rctx="PPT">
                                        <p:cTn id="37" dur="indefinite"/>
                                        <p:tgtEl>
                                          <p:spTgt spid="6">
                                            <p:txEl>
                                              <p:pRg st="3" end="3"/>
                                            </p:txEl>
                                          </p:spTgt>
                                        </p:tgtEl>
                                        <p:attrNameLst>
                                          <p:attrName>style.opacity</p:attrName>
                                        </p:attrNameLst>
                                      </p:cBhvr>
                                      <p:to>
                                        <p:strVal val="0.5"/>
                                      </p:to>
                                    </p:set>
                                    <p:animEffect filter="image" prLst="opacity: 0.5">
                                      <p:cBhvr rctx="IE">
                                        <p:cTn id="38" dur="indefinite"/>
                                        <p:tgtEl>
                                          <p:spTgt spid="6">
                                            <p:txEl>
                                              <p:pRg st="3" end="3"/>
                                            </p:txEl>
                                          </p:spTgt>
                                        </p:tgtEl>
                                      </p:cBhvr>
                                    </p:animEffect>
                                  </p:childTnLst>
                                </p:cTn>
                              </p:par>
                              <p:par>
                                <p:cTn id="39" presetID="9" presetClass="emph" presetSubtype="0" nodeType="withEffect">
                                  <p:stCondLst>
                                    <p:cond delay="0"/>
                                  </p:stCondLst>
                                  <p:childTnLst>
                                    <p:set>
                                      <p:cBhvr rctx="PPT">
                                        <p:cTn id="40" dur="indefinite"/>
                                        <p:tgtEl>
                                          <p:spTgt spid="6">
                                            <p:txEl>
                                              <p:pRg st="4" end="4"/>
                                            </p:txEl>
                                          </p:spTgt>
                                        </p:tgtEl>
                                        <p:attrNameLst>
                                          <p:attrName>style.opacity</p:attrName>
                                        </p:attrNameLst>
                                      </p:cBhvr>
                                      <p:to>
                                        <p:strVal val="0.5"/>
                                      </p:to>
                                    </p:set>
                                    <p:animEffect filter="image" prLst="opacity: 0.5">
                                      <p:cBhvr rctx="IE">
                                        <p:cTn id="41" dur="indefinite"/>
                                        <p:tgtEl>
                                          <p:spTgt spid="6">
                                            <p:txEl>
                                              <p:pRg st="4" end="4"/>
                                            </p:txEl>
                                          </p:spTgt>
                                        </p:tgtEl>
                                      </p:cBhvr>
                                    </p:animEffect>
                                  </p:childTnLst>
                                </p:cTn>
                              </p:par>
                              <p:par>
                                <p:cTn id="42" presetID="9" presetClass="emph" presetSubtype="0" nodeType="withEffect">
                                  <p:stCondLst>
                                    <p:cond delay="0"/>
                                  </p:stCondLst>
                                  <p:childTnLst>
                                    <p:set>
                                      <p:cBhvr rctx="PPT">
                                        <p:cTn id="43" dur="indefinite"/>
                                        <p:tgtEl>
                                          <p:spTgt spid="6">
                                            <p:txEl>
                                              <p:pRg st="5" end="5"/>
                                            </p:txEl>
                                          </p:spTgt>
                                        </p:tgtEl>
                                        <p:attrNameLst>
                                          <p:attrName>style.opacity</p:attrName>
                                        </p:attrNameLst>
                                      </p:cBhvr>
                                      <p:to>
                                        <p:strVal val="0.5"/>
                                      </p:to>
                                    </p:set>
                                    <p:animEffect filter="image" prLst="opacity: 0.5">
                                      <p:cBhvr rctx="IE">
                                        <p:cTn id="44" dur="indefinite"/>
                                        <p:tgtEl>
                                          <p:spTgt spid="6">
                                            <p:txEl>
                                              <p:pRg st="5" end="5"/>
                                            </p:txEl>
                                          </p:spTgt>
                                        </p:tgtEl>
                                      </p:cBhvr>
                                    </p:animEffect>
                                  </p:childTnLst>
                                </p:cTn>
                              </p:par>
                              <p:par>
                                <p:cTn id="45" presetID="1" presetClass="entr" presetSubtype="0" fill="hold" nodeType="withEffect">
                                  <p:stCondLst>
                                    <p:cond delay="0"/>
                                  </p:stCondLst>
                                  <p:childTnLst>
                                    <p:set>
                                      <p:cBhvr>
                                        <p:cTn id="46" dur="1" fill="hold">
                                          <p:stCondLst>
                                            <p:cond delay="0"/>
                                          </p:stCondLst>
                                        </p:cTn>
                                        <p:tgtEl>
                                          <p:spTgt spid="6">
                                            <p:txEl>
                                              <p:pRg st="7" end="7"/>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2">
                                            <p:txEl>
                                              <p:pRg st="0" end="0"/>
                                            </p:txEl>
                                          </p:spTgt>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
                                            <p:txEl>
                                              <p:pRg st="1" end="1"/>
                                            </p:txEl>
                                          </p:spTgt>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2">
                                            <p:txEl>
                                              <p:pRg st="2" end="2"/>
                                            </p:txEl>
                                          </p:spTgt>
                                        </p:tgtEl>
                                        <p:attrNameLst>
                                          <p:attrName>style.visibility</p:attrName>
                                        </p:attrNameLst>
                                      </p:cBhvr>
                                      <p:to>
                                        <p:strVal val="visible"/>
                                      </p:to>
                                    </p:set>
                                  </p:childTnLst>
                                </p:cTn>
                              </p:par>
                              <p:par>
                                <p:cTn id="57" presetID="9" presetClass="emph" presetSubtype="0" nodeType="withEffect">
                                  <p:stCondLst>
                                    <p:cond delay="0"/>
                                  </p:stCondLst>
                                  <p:childTnLst>
                                    <p:set>
                                      <p:cBhvr rctx="PPT">
                                        <p:cTn id="58" dur="indefinite"/>
                                        <p:tgtEl>
                                          <p:spTgt spid="6">
                                            <p:txEl>
                                              <p:pRg st="6" end="6"/>
                                            </p:txEl>
                                          </p:spTgt>
                                        </p:tgtEl>
                                        <p:attrNameLst>
                                          <p:attrName>style.opacity</p:attrName>
                                        </p:attrNameLst>
                                      </p:cBhvr>
                                      <p:to>
                                        <p:strVal val="0.5"/>
                                      </p:to>
                                    </p:set>
                                    <p:animEffect filter="image" prLst="opacity: 0.5">
                                      <p:cBhvr rctx="IE">
                                        <p:cTn id="59" dur="indefinite"/>
                                        <p:tgtEl>
                                          <p:spTgt spid="6">
                                            <p:txEl>
                                              <p:pRg st="6" end="6"/>
                                            </p:txEl>
                                          </p:spTgt>
                                        </p:tgtEl>
                                      </p:cBhvr>
                                    </p:animEffect>
                                  </p:childTnLst>
                                </p:cTn>
                              </p:par>
                              <p:par>
                                <p:cTn id="60" presetID="9" presetClass="emph" presetSubtype="0" nodeType="withEffect">
                                  <p:stCondLst>
                                    <p:cond delay="0"/>
                                  </p:stCondLst>
                                  <p:childTnLst>
                                    <p:set>
                                      <p:cBhvr rctx="PPT">
                                        <p:cTn id="61" dur="indefinite"/>
                                        <p:tgtEl>
                                          <p:spTgt spid="6">
                                            <p:txEl>
                                              <p:pRg st="7" end="7"/>
                                            </p:txEl>
                                          </p:spTgt>
                                        </p:tgtEl>
                                        <p:attrNameLst>
                                          <p:attrName>style.opacity</p:attrName>
                                        </p:attrNameLst>
                                      </p:cBhvr>
                                      <p:to>
                                        <p:strVal val="0.5"/>
                                      </p:to>
                                    </p:set>
                                    <p:animEffect filter="image" prLst="opacity: 0.5">
                                      <p:cBhvr rctx="IE">
                                        <p:cTn id="62" dur="indefinite"/>
                                        <p:tgtEl>
                                          <p:spTgt spid="6">
                                            <p:txEl>
                                              <p:pRg st="7" end="7"/>
                                            </p:txEl>
                                          </p:spTgt>
                                        </p:tgtEl>
                                      </p:cBhvr>
                                    </p:animEffect>
                                  </p:childTnLst>
                                </p:cTn>
                              </p:par>
                              <p:par>
                                <p:cTn id="63" presetID="9" presetClass="emph" presetSubtype="0" nodeType="withEffect">
                                  <p:stCondLst>
                                    <p:cond delay="0"/>
                                  </p:stCondLst>
                                  <p:childTnLst>
                                    <p:set>
                                      <p:cBhvr rctx="PPT">
                                        <p:cTn id="64" dur="indefinite"/>
                                        <p:tgtEl>
                                          <p:spTgt spid="6">
                                            <p:txEl>
                                              <p:pRg st="8" end="8"/>
                                            </p:txEl>
                                          </p:spTgt>
                                        </p:tgtEl>
                                        <p:attrNameLst>
                                          <p:attrName>style.opacity</p:attrName>
                                        </p:attrNameLst>
                                      </p:cBhvr>
                                      <p:to>
                                        <p:strVal val="0.5"/>
                                      </p:to>
                                    </p:set>
                                    <p:animEffect filter="image" prLst="opacity: 0.5">
                                      <p:cBhvr rctx="IE">
                                        <p:cTn id="65" dur="indefinite"/>
                                        <p:tgtEl>
                                          <p:spTgt spid="6">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2">
            <a:extLst>
              <a:ext uri="{FF2B5EF4-FFF2-40B4-BE49-F238E27FC236}">
                <a16:creationId xmlns="" xmlns:a16="http://schemas.microsoft.com/office/drawing/2014/main" id="{2C64CE8F-6DC1-7B46-AA41-065734F9FFFA}"/>
              </a:ext>
            </a:extLst>
          </p:cNvPr>
          <p:cNvSpPr>
            <a:spLocks noGrp="1" noChangeArrowheads="1"/>
          </p:cNvSpPr>
          <p:nvPr>
            <p:ph type="title"/>
          </p:nvPr>
        </p:nvSpPr>
        <p:spPr>
          <a:xfrm>
            <a:off x="666737" y="74712"/>
            <a:ext cx="10363200" cy="762000"/>
          </a:xfrm>
          <a:prstGeom prst="rect">
            <a:avLst/>
          </a:prstGeom>
        </p:spPr>
        <p:txBody>
          <a:bodyPr/>
          <a:lstStyle/>
          <a:p>
            <a:pPr eaLnBrk="1" hangingPunct="1"/>
            <a:r>
              <a:rPr lang="fr-CA" altLang="fr-FR" dirty="0"/>
              <a:t/>
            </a:r>
            <a:br>
              <a:rPr lang="fr-CA" altLang="fr-FR" dirty="0"/>
            </a:br>
            <a:r>
              <a:rPr lang="fr-CA" dirty="0" smtClean="0"/>
              <a:t>La </a:t>
            </a:r>
            <a:r>
              <a:rPr lang="fr-CA" dirty="0" err="1" smtClean="0"/>
              <a:t>re</a:t>
            </a:r>
            <a:r>
              <a:rPr lang="fr-CA" dirty="0" smtClean="0"/>
              <a:t>-planification: Le sous modèle stochastique</a:t>
            </a:r>
            <a:endParaRPr lang="fr-CA" altLang="fr-FR" dirty="0"/>
          </a:p>
        </p:txBody>
      </p:sp>
      <p:sp>
        <p:nvSpPr>
          <p:cNvPr id="10243" name="Espace réservé du numéro de diapositive 1">
            <a:extLst>
              <a:ext uri="{FF2B5EF4-FFF2-40B4-BE49-F238E27FC236}">
                <a16:creationId xmlns="" xmlns:a16="http://schemas.microsoft.com/office/drawing/2014/main" id="{A32D7E7E-5EC9-B640-8806-5F060AD25EEB}"/>
              </a:ext>
            </a:extLst>
          </p:cNvPr>
          <p:cNvSpPr>
            <a:spLocks noGrp="1"/>
          </p:cNvSpPr>
          <p:nvPr>
            <p:ph type="sldNum" sz="quarter" idx="10"/>
          </p:nvPr>
        </p:nvSpPr>
        <p:spPr>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defRPr sz="2400">
                <a:solidFill>
                  <a:schemeClr val="tx1"/>
                </a:solidFill>
                <a:latin typeface="Arial" panose="020B0604020202020204" pitchFamily="34" charset="0"/>
                <a:ea typeface="ヒラギノ角ゴ Pro W3" panose="020B0300000000000000" pitchFamily="34" charset="-128"/>
                <a:cs typeface="ヒラギノ角ゴ Pro W3" panose="020B0300000000000000" pitchFamily="34" charset="-128"/>
              </a:defRPr>
            </a:lvl1pPr>
            <a:lvl2pPr marL="742950" indent="-285750">
              <a:spcBef>
                <a:spcPct val="20000"/>
              </a:spcBef>
              <a:buSzPct val="90000"/>
              <a:buFont typeface="Courier New" panose="02070309020205020404" pitchFamily="49" charset="0"/>
              <a:buBlip>
                <a:blip r:embed="rId2"/>
              </a:buBlip>
              <a:defRPr sz="2200">
                <a:solidFill>
                  <a:srgbClr val="000000"/>
                </a:solidFill>
                <a:latin typeface="Arial" panose="020B0604020202020204" pitchFamily="34" charset="0"/>
                <a:ea typeface="ヒラギノ角ゴ Pro W3" panose="020B0300000000000000" pitchFamily="34" charset="-128"/>
                <a:cs typeface="ヒラギノ角ゴ Pro W3" panose="020B0300000000000000" pitchFamily="34" charset="-128"/>
              </a:defRPr>
            </a:lvl2pPr>
            <a:lvl3pPr marL="1143000" indent="-228600">
              <a:spcBef>
                <a:spcPct val="20000"/>
              </a:spcBef>
              <a:buSzPct val="70000"/>
              <a:buBlip>
                <a:blip r:embed="rId2"/>
              </a:buBlip>
              <a:defRPr sz="2000">
                <a:solidFill>
                  <a:srgbClr val="000000"/>
                </a:solidFill>
                <a:latin typeface="Arial" panose="020B0604020202020204" pitchFamily="34" charset="0"/>
                <a:ea typeface="ヒラギノ角ゴ Pro W3" panose="020B0300000000000000" pitchFamily="34" charset="-128"/>
                <a:cs typeface="ヒラギノ角ゴ Pro W3" panose="020B0300000000000000" pitchFamily="34" charset="-128"/>
              </a:defRPr>
            </a:lvl3pPr>
            <a:lvl4pPr marL="1600200" indent="-228600">
              <a:spcBef>
                <a:spcPct val="20000"/>
              </a:spcBef>
              <a:buChar char="–"/>
              <a:defRPr sz="2000">
                <a:solidFill>
                  <a:schemeClr val="tx1"/>
                </a:solidFill>
                <a:latin typeface="Helvetica" pitchFamily="2" charset="0"/>
                <a:ea typeface="ヒラギノ角ゴ Pro W3" panose="020B0300000000000000" pitchFamily="34" charset="-128"/>
                <a:cs typeface="ヒラギノ角ゴ Pro W3" panose="020B0300000000000000" pitchFamily="34" charset="-128"/>
              </a:defRPr>
            </a:lvl4pPr>
            <a:lvl5pPr marL="2057400" indent="-228600">
              <a:spcBef>
                <a:spcPct val="20000"/>
              </a:spcBef>
              <a:buChar char="»"/>
              <a:defRPr sz="2000">
                <a:solidFill>
                  <a:schemeClr val="tx1"/>
                </a:solidFill>
                <a:latin typeface="Helvetica" pitchFamily="2" charset="0"/>
                <a:ea typeface="ヒラギノ角ゴ Pro W3" panose="020B0300000000000000" pitchFamily="34" charset="-128"/>
                <a:cs typeface="ヒラギノ角ゴ Pro W3" panose="020B0300000000000000" pitchFamily="34" charset="-128"/>
              </a:defRPr>
            </a:lvl5pPr>
            <a:lvl6pPr marL="2514600" indent="-228600" eaLnBrk="0" fontAlgn="base" hangingPunct="0">
              <a:spcBef>
                <a:spcPct val="20000"/>
              </a:spcBef>
              <a:spcAft>
                <a:spcPct val="0"/>
              </a:spcAft>
              <a:buChar char="»"/>
              <a:defRPr sz="2000">
                <a:solidFill>
                  <a:schemeClr val="tx1"/>
                </a:solidFill>
                <a:latin typeface="Helvetica" pitchFamily="2" charset="0"/>
                <a:ea typeface="ヒラギノ角ゴ Pro W3" panose="020B0300000000000000" pitchFamily="34" charset="-128"/>
                <a:cs typeface="ヒラギノ角ゴ Pro W3" panose="020B0300000000000000" pitchFamily="34" charset="-128"/>
              </a:defRPr>
            </a:lvl6pPr>
            <a:lvl7pPr marL="2971800" indent="-228600" eaLnBrk="0" fontAlgn="base" hangingPunct="0">
              <a:spcBef>
                <a:spcPct val="20000"/>
              </a:spcBef>
              <a:spcAft>
                <a:spcPct val="0"/>
              </a:spcAft>
              <a:buChar char="»"/>
              <a:defRPr sz="2000">
                <a:solidFill>
                  <a:schemeClr val="tx1"/>
                </a:solidFill>
                <a:latin typeface="Helvetica" pitchFamily="2" charset="0"/>
                <a:ea typeface="ヒラギノ角ゴ Pro W3" panose="020B0300000000000000" pitchFamily="34" charset="-128"/>
                <a:cs typeface="ヒラギノ角ゴ Pro W3" panose="020B0300000000000000" pitchFamily="34" charset="-128"/>
              </a:defRPr>
            </a:lvl7pPr>
            <a:lvl8pPr marL="3429000" indent="-228600" eaLnBrk="0" fontAlgn="base" hangingPunct="0">
              <a:spcBef>
                <a:spcPct val="20000"/>
              </a:spcBef>
              <a:spcAft>
                <a:spcPct val="0"/>
              </a:spcAft>
              <a:buChar char="»"/>
              <a:defRPr sz="2000">
                <a:solidFill>
                  <a:schemeClr val="tx1"/>
                </a:solidFill>
                <a:latin typeface="Helvetica" pitchFamily="2" charset="0"/>
                <a:ea typeface="ヒラギノ角ゴ Pro W3" panose="020B0300000000000000" pitchFamily="34" charset="-128"/>
                <a:cs typeface="ヒラギノ角ゴ Pro W3" panose="020B0300000000000000" pitchFamily="34" charset="-128"/>
              </a:defRPr>
            </a:lvl8pPr>
            <a:lvl9pPr marL="3886200" indent="-228600" eaLnBrk="0" fontAlgn="base" hangingPunct="0">
              <a:spcBef>
                <a:spcPct val="20000"/>
              </a:spcBef>
              <a:spcAft>
                <a:spcPct val="0"/>
              </a:spcAft>
              <a:buChar char="»"/>
              <a:defRPr sz="2000">
                <a:solidFill>
                  <a:schemeClr val="tx1"/>
                </a:solidFill>
                <a:latin typeface="Helvetica" pitchFamily="2" charset="0"/>
                <a:ea typeface="ヒラギノ角ゴ Pro W3" panose="020B0300000000000000" pitchFamily="34" charset="-128"/>
                <a:cs typeface="ヒラギノ角ゴ Pro W3" panose="020B0300000000000000" pitchFamily="34" charset="-128"/>
              </a:defRPr>
            </a:lvl9pPr>
          </a:lstStyle>
          <a:p>
            <a:pPr>
              <a:spcBef>
                <a:spcPct val="0"/>
              </a:spcBef>
            </a:pPr>
            <a:fld id="{9FBA7238-3D46-9545-868D-82165EA7AAB4}" type="slidenum">
              <a:rPr lang="fr-FR" altLang="fr-FR" sz="1300" smtClean="0">
                <a:solidFill>
                  <a:srgbClr val="000000"/>
                </a:solidFill>
              </a:rPr>
              <a:pPr>
                <a:spcBef>
                  <a:spcPct val="0"/>
                </a:spcBef>
              </a:pPr>
              <a:t>13</a:t>
            </a:fld>
            <a:endParaRPr lang="fr-FR" altLang="fr-FR" sz="1100">
              <a:solidFill>
                <a:srgbClr val="000000"/>
              </a:solidFill>
            </a:endParaRPr>
          </a:p>
        </p:txBody>
      </p:sp>
      <p:sp>
        <p:nvSpPr>
          <p:cNvPr id="5" name="ZoneTexte 4"/>
          <p:cNvSpPr txBox="1"/>
          <p:nvPr/>
        </p:nvSpPr>
        <p:spPr>
          <a:xfrm>
            <a:off x="551384" y="760059"/>
            <a:ext cx="10297144" cy="5262979"/>
          </a:xfrm>
          <a:prstGeom prst="rect">
            <a:avLst/>
          </a:prstGeom>
          <a:noFill/>
        </p:spPr>
        <p:txBody>
          <a:bodyPr wrap="square" rtlCol="0">
            <a:spAutoFit/>
          </a:bodyPr>
          <a:lstStyle/>
          <a:p>
            <a:pPr marL="342900" indent="-342900">
              <a:buFont typeface="Wingdings" panose="05000000000000000000" pitchFamily="2" charset="2"/>
              <a:buChar char="Ø"/>
            </a:pPr>
            <a:r>
              <a:rPr lang="fr-CA" dirty="0" smtClean="0"/>
              <a:t>Modèle de simulation</a:t>
            </a:r>
          </a:p>
          <a:p>
            <a:pPr marL="342900" indent="-342900">
              <a:buFont typeface="Wingdings" panose="05000000000000000000" pitchFamily="2" charset="2"/>
              <a:buChar char="Ø"/>
            </a:pPr>
            <a:r>
              <a:rPr lang="fr-CA" dirty="0" smtClean="0"/>
              <a:t>Tous comme le modèle stratégique le modèle stochastique possède un horizon de simulation long</a:t>
            </a:r>
          </a:p>
          <a:p>
            <a:pPr marL="342900" indent="-342900">
              <a:buFont typeface="Wingdings" panose="05000000000000000000" pitchFamily="2" charset="2"/>
              <a:buChar char="Ø"/>
            </a:pPr>
            <a:r>
              <a:rPr lang="fr-CA" dirty="0" smtClean="0"/>
              <a:t>Mais il </a:t>
            </a:r>
            <a:r>
              <a:rPr lang="fr-CA" b="1" dirty="0" smtClean="0"/>
              <a:t>simulera</a:t>
            </a:r>
            <a:r>
              <a:rPr lang="fr-CA" dirty="0" smtClean="0"/>
              <a:t> seulement une période </a:t>
            </a:r>
            <a:r>
              <a:rPr lang="fr-CA" b="1" u="sng" dirty="0" smtClean="0"/>
              <a:t>à la fois</a:t>
            </a:r>
          </a:p>
          <a:p>
            <a:pPr marL="342900" indent="-342900">
              <a:buFont typeface="Wingdings" panose="05000000000000000000" pitchFamily="2" charset="2"/>
              <a:buChar char="Ø"/>
            </a:pPr>
            <a:r>
              <a:rPr lang="fr-CA" b="1" u="sng" dirty="0" smtClean="0"/>
              <a:t>Deux nouveaux mots clés:</a:t>
            </a:r>
          </a:p>
          <a:p>
            <a:pPr marL="800100" lvl="1" indent="-342900">
              <a:buFont typeface="Wingdings" panose="05000000000000000000" pitchFamily="2" charset="2"/>
              <a:buChar char="Ø"/>
            </a:pPr>
            <a:r>
              <a:rPr lang="fr-CA" b="1" u="sng" dirty="0" smtClean="0"/>
              <a:t>_RANDOM(OUTPUT) </a:t>
            </a:r>
            <a:r>
              <a:rPr lang="fr-CA" b="1" u="sng" dirty="0" err="1" smtClean="0"/>
              <a:t>période..période</a:t>
            </a:r>
            <a:endParaRPr lang="fr-CA" b="1" u="sng" dirty="0" smtClean="0"/>
          </a:p>
          <a:p>
            <a:pPr marL="800100" lvl="1" indent="-342900">
              <a:buFont typeface="Wingdings" panose="05000000000000000000" pitchFamily="2" charset="2"/>
              <a:buChar char="Ø"/>
            </a:pPr>
            <a:r>
              <a:rPr lang="fr-CA" b="1" u="sng" dirty="0" smtClean="0"/>
              <a:t>_REPLICATE(nomdufichier.csv) </a:t>
            </a:r>
            <a:r>
              <a:rPr lang="fr-CA" b="1" u="sng" dirty="0" err="1" smtClean="0"/>
              <a:t>période..période</a:t>
            </a:r>
            <a:endParaRPr lang="fr-CA" dirty="0" smtClean="0"/>
          </a:p>
          <a:p>
            <a:pPr marL="342900" indent="-342900">
              <a:buFont typeface="Wingdings" panose="05000000000000000000" pitchFamily="2" charset="2"/>
              <a:buChar char="Ø"/>
            </a:pPr>
            <a:r>
              <a:rPr lang="fr-CA" dirty="0" smtClean="0"/>
              <a:t>Le modèle stochastique:</a:t>
            </a:r>
          </a:p>
          <a:p>
            <a:pPr marL="800100" lvl="1" indent="-342900">
              <a:buFont typeface="Wingdings" panose="05000000000000000000" pitchFamily="2" charset="2"/>
              <a:buChar char="Ø"/>
            </a:pPr>
            <a:r>
              <a:rPr lang="fr-CA" dirty="0" smtClean="0"/>
              <a:t>N’est pas nécessaire</a:t>
            </a:r>
          </a:p>
          <a:p>
            <a:pPr marL="800100" lvl="1" indent="-342900">
              <a:buFont typeface="Wingdings" panose="05000000000000000000" pitchFamily="2" charset="2"/>
              <a:buChar char="Ø"/>
            </a:pPr>
            <a:r>
              <a:rPr lang="fr-CA" dirty="0" smtClean="0"/>
              <a:t>Il est utile pour simuler aléatoirement des perturbations naturelles</a:t>
            </a:r>
          </a:p>
          <a:p>
            <a:pPr marL="800100" lvl="1" indent="-342900">
              <a:buFont typeface="Wingdings" panose="05000000000000000000" pitchFamily="2" charset="2"/>
              <a:buChar char="Ø"/>
            </a:pPr>
            <a:r>
              <a:rPr lang="fr-CA" dirty="0" smtClean="0"/>
              <a:t>Il va affecter le territoire utilisé par le modèle tactique à la même période</a:t>
            </a:r>
          </a:p>
          <a:p>
            <a:pPr marL="800100" lvl="1" indent="-342900">
              <a:buFont typeface="Wingdings" panose="05000000000000000000" pitchFamily="2" charset="2"/>
              <a:buChar char="Ø"/>
            </a:pPr>
            <a:r>
              <a:rPr lang="fr-CA" dirty="0" smtClean="0"/>
              <a:t>Il vient </a:t>
            </a:r>
            <a:r>
              <a:rPr lang="fr-CA" b="1" u="sng" dirty="0" smtClean="0"/>
              <a:t>brouiller</a:t>
            </a:r>
            <a:r>
              <a:rPr lang="fr-CA" dirty="0" smtClean="0"/>
              <a:t> les cartes entre le modèle stratégique et tactique</a:t>
            </a:r>
          </a:p>
          <a:p>
            <a:pPr marL="800100" lvl="1" indent="-342900">
              <a:buFont typeface="Wingdings" panose="05000000000000000000" pitchFamily="2" charset="2"/>
              <a:buChar char="Ø"/>
            </a:pPr>
            <a:endParaRPr lang="fr-CA" dirty="0" smtClean="0"/>
          </a:p>
        </p:txBody>
      </p:sp>
    </p:spTree>
    <p:extLst>
      <p:ext uri="{BB962C8B-B14F-4D97-AF65-F5344CB8AC3E}">
        <p14:creationId xmlns:p14="http://schemas.microsoft.com/office/powerpoint/2010/main" val="3371227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par>
                                <p:cTn id="11" presetID="9" presetClass="emph" presetSubtype="0" nodeType="withEffect">
                                  <p:stCondLst>
                                    <p:cond delay="0"/>
                                  </p:stCondLst>
                                  <p:childTnLst>
                                    <p:set>
                                      <p:cBhvr rctx="PPT">
                                        <p:cTn id="12" dur="indefinite"/>
                                        <p:tgtEl>
                                          <p:spTgt spid="5">
                                            <p:txEl>
                                              <p:pRg st="0" end="0"/>
                                            </p:txEl>
                                          </p:spTgt>
                                        </p:tgtEl>
                                        <p:attrNameLst>
                                          <p:attrName>style.opacity</p:attrName>
                                        </p:attrNameLst>
                                      </p:cBhvr>
                                      <p:to>
                                        <p:strVal val="0.5"/>
                                      </p:to>
                                    </p:set>
                                    <p:animEffect filter="image" prLst="opacity: 0.5">
                                      <p:cBhvr rctx="IE">
                                        <p:cTn id="13" dur="indefinite"/>
                                        <p:tgtEl>
                                          <p:spTgt spid="5">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5">
                                            <p:txEl>
                                              <p:pRg st="2" end="2"/>
                                            </p:txEl>
                                          </p:spTgt>
                                        </p:tgtEl>
                                        <p:attrNameLst>
                                          <p:attrName>style.visibility</p:attrName>
                                        </p:attrNameLst>
                                      </p:cBhvr>
                                      <p:to>
                                        <p:strVal val="visible"/>
                                      </p:to>
                                    </p:set>
                                  </p:childTnLst>
                                </p:cTn>
                              </p:par>
                              <p:par>
                                <p:cTn id="18" presetID="9" presetClass="emph" presetSubtype="0" nodeType="withEffect">
                                  <p:stCondLst>
                                    <p:cond delay="0"/>
                                  </p:stCondLst>
                                  <p:childTnLst>
                                    <p:set>
                                      <p:cBhvr rctx="PPT">
                                        <p:cTn id="19" dur="indefinite"/>
                                        <p:tgtEl>
                                          <p:spTgt spid="5">
                                            <p:txEl>
                                              <p:pRg st="1" end="1"/>
                                            </p:txEl>
                                          </p:spTgt>
                                        </p:tgtEl>
                                        <p:attrNameLst>
                                          <p:attrName>style.opacity</p:attrName>
                                        </p:attrNameLst>
                                      </p:cBhvr>
                                      <p:to>
                                        <p:strVal val="0.5"/>
                                      </p:to>
                                    </p:set>
                                    <p:animEffect filter="image" prLst="opacity: 0.5">
                                      <p:cBhvr rctx="IE">
                                        <p:cTn id="20" dur="indefinite"/>
                                        <p:tgtEl>
                                          <p:spTgt spid="5">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childTnLst>
                                </p:cTn>
                              </p:par>
                              <p:par>
                                <p:cTn id="25" presetID="9" presetClass="emph" presetSubtype="0" nodeType="withEffect">
                                  <p:stCondLst>
                                    <p:cond delay="0"/>
                                  </p:stCondLst>
                                  <p:childTnLst>
                                    <p:set>
                                      <p:cBhvr rctx="PPT">
                                        <p:cTn id="26" dur="indefinite"/>
                                        <p:tgtEl>
                                          <p:spTgt spid="5">
                                            <p:txEl>
                                              <p:pRg st="2" end="2"/>
                                            </p:txEl>
                                          </p:spTgt>
                                        </p:tgtEl>
                                        <p:attrNameLst>
                                          <p:attrName>style.opacity</p:attrName>
                                        </p:attrNameLst>
                                      </p:cBhvr>
                                      <p:to>
                                        <p:strVal val="0.5"/>
                                      </p:to>
                                    </p:set>
                                    <p:animEffect filter="image" prLst="opacity: 0.5">
                                      <p:cBhvr rctx="IE">
                                        <p:cTn id="27" dur="indefinite"/>
                                        <p:tgtEl>
                                          <p:spTgt spid="5">
                                            <p:txEl>
                                              <p:pRg st="2" end="2"/>
                                            </p:txEl>
                                          </p:spTgt>
                                        </p:tgtEl>
                                      </p:cBhvr>
                                    </p:animEffect>
                                  </p:childTnLst>
                                </p:cTn>
                              </p:par>
                              <p:par>
                                <p:cTn id="28" presetID="1" presetClass="entr" presetSubtype="0" fill="hold" nodeType="withEffect">
                                  <p:stCondLst>
                                    <p:cond delay="0"/>
                                  </p:stCondLst>
                                  <p:childTnLst>
                                    <p:set>
                                      <p:cBhvr>
                                        <p:cTn id="29" dur="1" fill="hold">
                                          <p:stCondLst>
                                            <p:cond delay="0"/>
                                          </p:stCondLst>
                                        </p:cTn>
                                        <p:tgtEl>
                                          <p:spTgt spid="5">
                                            <p:txEl>
                                              <p:pRg st="4" end="4"/>
                                            </p:txEl>
                                          </p:spTgt>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5">
                                            <p:txEl>
                                              <p:pRg st="6" end="6"/>
                                            </p:txEl>
                                          </p:spTgt>
                                        </p:tgtEl>
                                        <p:attrNameLst>
                                          <p:attrName>style.visibility</p:attrName>
                                        </p:attrNameLst>
                                      </p:cBhvr>
                                      <p:to>
                                        <p:strVal val="visible"/>
                                      </p:to>
                                    </p:set>
                                  </p:childTnLst>
                                </p:cTn>
                              </p:par>
                              <p:par>
                                <p:cTn id="36" presetID="9" presetClass="emph" presetSubtype="0" nodeType="withEffect">
                                  <p:stCondLst>
                                    <p:cond delay="0"/>
                                  </p:stCondLst>
                                  <p:childTnLst>
                                    <p:set>
                                      <p:cBhvr rctx="PPT">
                                        <p:cTn id="37" dur="indefinite"/>
                                        <p:tgtEl>
                                          <p:spTgt spid="5">
                                            <p:txEl>
                                              <p:pRg st="3" end="3"/>
                                            </p:txEl>
                                          </p:spTgt>
                                        </p:tgtEl>
                                        <p:attrNameLst>
                                          <p:attrName>style.opacity</p:attrName>
                                        </p:attrNameLst>
                                      </p:cBhvr>
                                      <p:to>
                                        <p:strVal val="0.5"/>
                                      </p:to>
                                    </p:set>
                                    <p:animEffect filter="image" prLst="opacity: 0.5">
                                      <p:cBhvr rctx="IE">
                                        <p:cTn id="38" dur="indefinite"/>
                                        <p:tgtEl>
                                          <p:spTgt spid="5">
                                            <p:txEl>
                                              <p:pRg st="3" end="3"/>
                                            </p:txEl>
                                          </p:spTgt>
                                        </p:tgtEl>
                                      </p:cBhvr>
                                    </p:animEffect>
                                  </p:childTnLst>
                                </p:cTn>
                              </p:par>
                              <p:par>
                                <p:cTn id="39" presetID="9" presetClass="emph" presetSubtype="0" nodeType="withEffect">
                                  <p:stCondLst>
                                    <p:cond delay="0"/>
                                  </p:stCondLst>
                                  <p:childTnLst>
                                    <p:set>
                                      <p:cBhvr rctx="PPT">
                                        <p:cTn id="40" dur="indefinite"/>
                                        <p:tgtEl>
                                          <p:spTgt spid="5">
                                            <p:txEl>
                                              <p:pRg st="4" end="4"/>
                                            </p:txEl>
                                          </p:spTgt>
                                        </p:tgtEl>
                                        <p:attrNameLst>
                                          <p:attrName>style.opacity</p:attrName>
                                        </p:attrNameLst>
                                      </p:cBhvr>
                                      <p:to>
                                        <p:strVal val="0.5"/>
                                      </p:to>
                                    </p:set>
                                    <p:animEffect filter="image" prLst="opacity: 0.5">
                                      <p:cBhvr rctx="IE">
                                        <p:cTn id="41" dur="indefinite"/>
                                        <p:tgtEl>
                                          <p:spTgt spid="5">
                                            <p:txEl>
                                              <p:pRg st="4" end="4"/>
                                            </p:txEl>
                                          </p:spTgt>
                                        </p:tgtEl>
                                      </p:cBhvr>
                                    </p:animEffect>
                                  </p:childTnLst>
                                </p:cTn>
                              </p:par>
                              <p:par>
                                <p:cTn id="42" presetID="9" presetClass="emph" presetSubtype="0" nodeType="withEffect">
                                  <p:stCondLst>
                                    <p:cond delay="0"/>
                                  </p:stCondLst>
                                  <p:childTnLst>
                                    <p:set>
                                      <p:cBhvr rctx="PPT">
                                        <p:cTn id="43" dur="indefinite"/>
                                        <p:tgtEl>
                                          <p:spTgt spid="5">
                                            <p:txEl>
                                              <p:pRg st="5" end="5"/>
                                            </p:txEl>
                                          </p:spTgt>
                                        </p:tgtEl>
                                        <p:attrNameLst>
                                          <p:attrName>style.opacity</p:attrName>
                                        </p:attrNameLst>
                                      </p:cBhvr>
                                      <p:to>
                                        <p:strVal val="0.5"/>
                                      </p:to>
                                    </p:set>
                                    <p:animEffect filter="image" prLst="opacity: 0.5">
                                      <p:cBhvr rctx="IE">
                                        <p:cTn id="44" dur="indefinite"/>
                                        <p:tgtEl>
                                          <p:spTgt spid="5">
                                            <p:txEl>
                                              <p:pRg st="5" end="5"/>
                                            </p:txEl>
                                          </p:spTgt>
                                        </p:tgtEl>
                                      </p:cBhvr>
                                    </p:animEffect>
                                  </p:childTnLst>
                                </p:cTn>
                              </p:par>
                              <p:par>
                                <p:cTn id="45" presetID="1" presetClass="entr" presetSubtype="0" fill="hold" nodeType="withEffect">
                                  <p:stCondLst>
                                    <p:cond delay="0"/>
                                  </p:stCondLst>
                                  <p:childTnLst>
                                    <p:set>
                                      <p:cBhvr>
                                        <p:cTn id="46" dur="1" fill="hold">
                                          <p:stCondLst>
                                            <p:cond delay="0"/>
                                          </p:stCondLst>
                                        </p:cTn>
                                        <p:tgtEl>
                                          <p:spTgt spid="5">
                                            <p:txEl>
                                              <p:pRg st="7" end="7"/>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5">
                                            <p:txEl>
                                              <p:pRg st="8" end="8"/>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5">
                                            <p:txEl>
                                              <p:pRg st="9" end="9"/>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2">
            <a:extLst>
              <a:ext uri="{FF2B5EF4-FFF2-40B4-BE49-F238E27FC236}">
                <a16:creationId xmlns="" xmlns:a16="http://schemas.microsoft.com/office/drawing/2014/main" id="{2C64CE8F-6DC1-7B46-AA41-065734F9FFFA}"/>
              </a:ext>
            </a:extLst>
          </p:cNvPr>
          <p:cNvSpPr>
            <a:spLocks noGrp="1" noChangeArrowheads="1"/>
          </p:cNvSpPr>
          <p:nvPr>
            <p:ph type="title"/>
          </p:nvPr>
        </p:nvSpPr>
        <p:spPr>
          <a:xfrm>
            <a:off x="666737" y="74712"/>
            <a:ext cx="10363200" cy="762000"/>
          </a:xfrm>
          <a:prstGeom prst="rect">
            <a:avLst/>
          </a:prstGeom>
        </p:spPr>
        <p:txBody>
          <a:bodyPr/>
          <a:lstStyle/>
          <a:p>
            <a:pPr eaLnBrk="1" hangingPunct="1"/>
            <a:r>
              <a:rPr lang="fr-CA" altLang="fr-FR" dirty="0"/>
              <a:t/>
            </a:r>
            <a:br>
              <a:rPr lang="fr-CA" altLang="fr-FR" dirty="0"/>
            </a:br>
            <a:r>
              <a:rPr lang="fr-CA" dirty="0" smtClean="0"/>
              <a:t>Modèle stochastique: _RANDOM(output)</a:t>
            </a:r>
            <a:endParaRPr lang="fr-CA" altLang="fr-FR" dirty="0"/>
          </a:p>
        </p:txBody>
      </p:sp>
      <p:sp>
        <p:nvSpPr>
          <p:cNvPr id="10243" name="Espace réservé du numéro de diapositive 1">
            <a:extLst>
              <a:ext uri="{FF2B5EF4-FFF2-40B4-BE49-F238E27FC236}">
                <a16:creationId xmlns="" xmlns:a16="http://schemas.microsoft.com/office/drawing/2014/main" id="{A32D7E7E-5EC9-B640-8806-5F060AD25EEB}"/>
              </a:ext>
            </a:extLst>
          </p:cNvPr>
          <p:cNvSpPr>
            <a:spLocks noGrp="1"/>
          </p:cNvSpPr>
          <p:nvPr>
            <p:ph type="sldNum" sz="quarter" idx="10"/>
          </p:nvPr>
        </p:nvSpPr>
        <p:spPr>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defRPr sz="2400">
                <a:solidFill>
                  <a:schemeClr val="tx1"/>
                </a:solidFill>
                <a:latin typeface="Arial" panose="020B0604020202020204" pitchFamily="34" charset="0"/>
                <a:ea typeface="ヒラギノ角ゴ Pro W3" panose="020B0300000000000000" pitchFamily="34" charset="-128"/>
                <a:cs typeface="ヒラギノ角ゴ Pro W3" panose="020B0300000000000000" pitchFamily="34" charset="-128"/>
              </a:defRPr>
            </a:lvl1pPr>
            <a:lvl2pPr marL="742950" indent="-285750">
              <a:spcBef>
                <a:spcPct val="20000"/>
              </a:spcBef>
              <a:buSzPct val="90000"/>
              <a:buFont typeface="Courier New" panose="02070309020205020404" pitchFamily="49" charset="0"/>
              <a:buBlip>
                <a:blip r:embed="rId2"/>
              </a:buBlip>
              <a:defRPr sz="2200">
                <a:solidFill>
                  <a:srgbClr val="000000"/>
                </a:solidFill>
                <a:latin typeface="Arial" panose="020B0604020202020204" pitchFamily="34" charset="0"/>
                <a:ea typeface="ヒラギノ角ゴ Pro W3" panose="020B0300000000000000" pitchFamily="34" charset="-128"/>
                <a:cs typeface="ヒラギノ角ゴ Pro W3" panose="020B0300000000000000" pitchFamily="34" charset="-128"/>
              </a:defRPr>
            </a:lvl2pPr>
            <a:lvl3pPr marL="1143000" indent="-228600">
              <a:spcBef>
                <a:spcPct val="20000"/>
              </a:spcBef>
              <a:buSzPct val="70000"/>
              <a:buBlip>
                <a:blip r:embed="rId2"/>
              </a:buBlip>
              <a:defRPr sz="2000">
                <a:solidFill>
                  <a:srgbClr val="000000"/>
                </a:solidFill>
                <a:latin typeface="Arial" panose="020B0604020202020204" pitchFamily="34" charset="0"/>
                <a:ea typeface="ヒラギノ角ゴ Pro W3" panose="020B0300000000000000" pitchFamily="34" charset="-128"/>
                <a:cs typeface="ヒラギノ角ゴ Pro W3" panose="020B0300000000000000" pitchFamily="34" charset="-128"/>
              </a:defRPr>
            </a:lvl3pPr>
            <a:lvl4pPr marL="1600200" indent="-228600">
              <a:spcBef>
                <a:spcPct val="20000"/>
              </a:spcBef>
              <a:buChar char="–"/>
              <a:defRPr sz="2000">
                <a:solidFill>
                  <a:schemeClr val="tx1"/>
                </a:solidFill>
                <a:latin typeface="Helvetica" pitchFamily="2" charset="0"/>
                <a:ea typeface="ヒラギノ角ゴ Pro W3" panose="020B0300000000000000" pitchFamily="34" charset="-128"/>
                <a:cs typeface="ヒラギノ角ゴ Pro W3" panose="020B0300000000000000" pitchFamily="34" charset="-128"/>
              </a:defRPr>
            </a:lvl4pPr>
            <a:lvl5pPr marL="2057400" indent="-228600">
              <a:spcBef>
                <a:spcPct val="20000"/>
              </a:spcBef>
              <a:buChar char="»"/>
              <a:defRPr sz="2000">
                <a:solidFill>
                  <a:schemeClr val="tx1"/>
                </a:solidFill>
                <a:latin typeface="Helvetica" pitchFamily="2" charset="0"/>
                <a:ea typeface="ヒラギノ角ゴ Pro W3" panose="020B0300000000000000" pitchFamily="34" charset="-128"/>
                <a:cs typeface="ヒラギノ角ゴ Pro W3" panose="020B0300000000000000" pitchFamily="34" charset="-128"/>
              </a:defRPr>
            </a:lvl5pPr>
            <a:lvl6pPr marL="2514600" indent="-228600" eaLnBrk="0" fontAlgn="base" hangingPunct="0">
              <a:spcBef>
                <a:spcPct val="20000"/>
              </a:spcBef>
              <a:spcAft>
                <a:spcPct val="0"/>
              </a:spcAft>
              <a:buChar char="»"/>
              <a:defRPr sz="2000">
                <a:solidFill>
                  <a:schemeClr val="tx1"/>
                </a:solidFill>
                <a:latin typeface="Helvetica" pitchFamily="2" charset="0"/>
                <a:ea typeface="ヒラギノ角ゴ Pro W3" panose="020B0300000000000000" pitchFamily="34" charset="-128"/>
                <a:cs typeface="ヒラギノ角ゴ Pro W3" panose="020B0300000000000000" pitchFamily="34" charset="-128"/>
              </a:defRPr>
            </a:lvl6pPr>
            <a:lvl7pPr marL="2971800" indent="-228600" eaLnBrk="0" fontAlgn="base" hangingPunct="0">
              <a:spcBef>
                <a:spcPct val="20000"/>
              </a:spcBef>
              <a:spcAft>
                <a:spcPct val="0"/>
              </a:spcAft>
              <a:buChar char="»"/>
              <a:defRPr sz="2000">
                <a:solidFill>
                  <a:schemeClr val="tx1"/>
                </a:solidFill>
                <a:latin typeface="Helvetica" pitchFamily="2" charset="0"/>
                <a:ea typeface="ヒラギノ角ゴ Pro W3" panose="020B0300000000000000" pitchFamily="34" charset="-128"/>
                <a:cs typeface="ヒラギノ角ゴ Pro W3" panose="020B0300000000000000" pitchFamily="34" charset="-128"/>
              </a:defRPr>
            </a:lvl7pPr>
            <a:lvl8pPr marL="3429000" indent="-228600" eaLnBrk="0" fontAlgn="base" hangingPunct="0">
              <a:spcBef>
                <a:spcPct val="20000"/>
              </a:spcBef>
              <a:spcAft>
                <a:spcPct val="0"/>
              </a:spcAft>
              <a:buChar char="»"/>
              <a:defRPr sz="2000">
                <a:solidFill>
                  <a:schemeClr val="tx1"/>
                </a:solidFill>
                <a:latin typeface="Helvetica" pitchFamily="2" charset="0"/>
                <a:ea typeface="ヒラギノ角ゴ Pro W3" panose="020B0300000000000000" pitchFamily="34" charset="-128"/>
                <a:cs typeface="ヒラギノ角ゴ Pro W3" panose="020B0300000000000000" pitchFamily="34" charset="-128"/>
              </a:defRPr>
            </a:lvl8pPr>
            <a:lvl9pPr marL="3886200" indent="-228600" eaLnBrk="0" fontAlgn="base" hangingPunct="0">
              <a:spcBef>
                <a:spcPct val="20000"/>
              </a:spcBef>
              <a:spcAft>
                <a:spcPct val="0"/>
              </a:spcAft>
              <a:buChar char="»"/>
              <a:defRPr sz="2000">
                <a:solidFill>
                  <a:schemeClr val="tx1"/>
                </a:solidFill>
                <a:latin typeface="Helvetica" pitchFamily="2" charset="0"/>
                <a:ea typeface="ヒラギノ角ゴ Pro W3" panose="020B0300000000000000" pitchFamily="34" charset="-128"/>
                <a:cs typeface="ヒラギノ角ゴ Pro W3" panose="020B0300000000000000" pitchFamily="34" charset="-128"/>
              </a:defRPr>
            </a:lvl9pPr>
          </a:lstStyle>
          <a:p>
            <a:pPr>
              <a:spcBef>
                <a:spcPct val="0"/>
              </a:spcBef>
            </a:pPr>
            <a:fld id="{9FBA7238-3D46-9545-868D-82165EA7AAB4}" type="slidenum">
              <a:rPr lang="fr-FR" altLang="fr-FR" sz="1300" smtClean="0">
                <a:solidFill>
                  <a:srgbClr val="000000"/>
                </a:solidFill>
              </a:rPr>
              <a:pPr>
                <a:spcBef>
                  <a:spcPct val="0"/>
                </a:spcBef>
              </a:pPr>
              <a:t>14</a:t>
            </a:fld>
            <a:endParaRPr lang="fr-FR" altLang="fr-FR" sz="1100">
              <a:solidFill>
                <a:srgbClr val="000000"/>
              </a:solidFill>
            </a:endParaRPr>
          </a:p>
        </p:txBody>
      </p:sp>
      <p:sp>
        <p:nvSpPr>
          <p:cNvPr id="6" name="ZoneTexte 5"/>
          <p:cNvSpPr txBox="1"/>
          <p:nvPr/>
        </p:nvSpPr>
        <p:spPr>
          <a:xfrm>
            <a:off x="0" y="836712"/>
            <a:ext cx="10297144" cy="3046988"/>
          </a:xfrm>
          <a:prstGeom prst="rect">
            <a:avLst/>
          </a:prstGeom>
          <a:noFill/>
        </p:spPr>
        <p:txBody>
          <a:bodyPr wrap="square" rtlCol="0">
            <a:spAutoFit/>
          </a:bodyPr>
          <a:lstStyle/>
          <a:p>
            <a:pPr marL="800100" lvl="1" indent="-342900">
              <a:buFont typeface="Wingdings" panose="05000000000000000000" pitchFamily="2" charset="2"/>
              <a:buChar char="Ø"/>
            </a:pPr>
            <a:r>
              <a:rPr lang="fr-CA" dirty="0" smtClean="0"/>
              <a:t>Le mot clé est utilisé pour générer de façon aléatoire des valeurs simulées dans le modèle de simulation stochastique</a:t>
            </a:r>
          </a:p>
          <a:p>
            <a:pPr marL="800100" lvl="1" indent="-342900">
              <a:buFont typeface="Wingdings" panose="05000000000000000000" pitchFamily="2" charset="2"/>
              <a:buChar char="Ø"/>
            </a:pPr>
            <a:r>
              <a:rPr lang="fr-CA" dirty="0" smtClean="0"/>
              <a:t>L’output doit être un output d’action et nom d’inventaire</a:t>
            </a:r>
          </a:p>
          <a:p>
            <a:pPr marL="800100" lvl="1" indent="-342900">
              <a:buFont typeface="Wingdings" panose="05000000000000000000" pitchFamily="2" charset="2"/>
              <a:buChar char="Ø"/>
            </a:pPr>
            <a:r>
              <a:rPr lang="fr-CA" dirty="0" smtClean="0"/>
              <a:t>Ça forme d’utilisation est sous forme de contrainte standard:</a:t>
            </a:r>
          </a:p>
          <a:p>
            <a:pPr marL="1257300" lvl="2" indent="-342900">
              <a:buFont typeface="Wingdings" panose="05000000000000000000" pitchFamily="2" charset="2"/>
              <a:buChar char="Ø"/>
            </a:pPr>
            <a:r>
              <a:rPr lang="fr-CA" dirty="0" smtClean="0"/>
              <a:t>_RANDOM(</a:t>
            </a:r>
            <a:r>
              <a:rPr lang="fr-CA" dirty="0" err="1" smtClean="0"/>
              <a:t>outputaction</a:t>
            </a:r>
            <a:r>
              <a:rPr lang="fr-CA" dirty="0" smtClean="0"/>
              <a:t>) &lt;= 50 1.._LENGTH</a:t>
            </a:r>
          </a:p>
          <a:p>
            <a:pPr marL="1257300" lvl="2" indent="-342900">
              <a:buFont typeface="Wingdings" panose="05000000000000000000" pitchFamily="2" charset="2"/>
              <a:buChar char="Ø"/>
            </a:pPr>
            <a:r>
              <a:rPr lang="fr-CA" dirty="0" smtClean="0"/>
              <a:t>_</a:t>
            </a:r>
            <a:r>
              <a:rPr lang="fr-CA" dirty="0"/>
              <a:t>RANDOM(</a:t>
            </a:r>
            <a:r>
              <a:rPr lang="fr-CA" dirty="0" err="1"/>
              <a:t>outputaction</a:t>
            </a:r>
            <a:r>
              <a:rPr lang="fr-CA" dirty="0"/>
              <a:t>) </a:t>
            </a:r>
            <a:r>
              <a:rPr lang="fr-CA" dirty="0" smtClean="0"/>
              <a:t> &gt;= </a:t>
            </a:r>
            <a:r>
              <a:rPr lang="fr-CA" dirty="0"/>
              <a:t>100 1.._</a:t>
            </a:r>
            <a:r>
              <a:rPr lang="fr-CA" dirty="0" smtClean="0"/>
              <a:t>LENGTH</a:t>
            </a:r>
          </a:p>
          <a:p>
            <a:pPr marL="1714500" lvl="3" indent="-342900">
              <a:buFont typeface="Wingdings" panose="05000000000000000000" pitchFamily="2" charset="2"/>
              <a:buChar char="Ø"/>
            </a:pPr>
            <a:r>
              <a:rPr lang="fr-CA" dirty="0" smtClean="0"/>
              <a:t>Avec ces deux contraintes, un chiffre aléatoire entre 100 et 100 sera généré pour les périodes 1.._LENGTH</a:t>
            </a:r>
          </a:p>
        </p:txBody>
      </p:sp>
    </p:spTree>
    <p:extLst>
      <p:ext uri="{BB962C8B-B14F-4D97-AF65-F5344CB8AC3E}">
        <p14:creationId xmlns:p14="http://schemas.microsoft.com/office/powerpoint/2010/main" val="2611931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par>
                                <p:cTn id="11" presetID="9" presetClass="emph" presetSubtype="0" nodeType="withEffect">
                                  <p:stCondLst>
                                    <p:cond delay="0"/>
                                  </p:stCondLst>
                                  <p:childTnLst>
                                    <p:set>
                                      <p:cBhvr rctx="PPT">
                                        <p:cTn id="12" dur="indefinite"/>
                                        <p:tgtEl>
                                          <p:spTgt spid="6">
                                            <p:txEl>
                                              <p:pRg st="0" end="0"/>
                                            </p:txEl>
                                          </p:spTgt>
                                        </p:tgtEl>
                                        <p:attrNameLst>
                                          <p:attrName>style.opacity</p:attrName>
                                        </p:attrNameLst>
                                      </p:cBhvr>
                                      <p:to>
                                        <p:strVal val="0.5"/>
                                      </p:to>
                                    </p:set>
                                    <p:animEffect filter="image" prLst="opacity: 0.5">
                                      <p:cBhvr rctx="IE">
                                        <p:cTn id="13" dur="indefinite"/>
                                        <p:tgtEl>
                                          <p:spTgt spid="6">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6">
                                            <p:txEl>
                                              <p:pRg st="2" end="2"/>
                                            </p:txEl>
                                          </p:spTgt>
                                        </p:tgtEl>
                                        <p:attrNameLst>
                                          <p:attrName>style.visibility</p:attrName>
                                        </p:attrNameLst>
                                      </p:cBhvr>
                                      <p:to>
                                        <p:strVal val="visible"/>
                                      </p:to>
                                    </p:set>
                                  </p:childTnLst>
                                </p:cTn>
                              </p:par>
                              <p:par>
                                <p:cTn id="18" presetID="9" presetClass="emph" presetSubtype="0" nodeType="withEffect">
                                  <p:stCondLst>
                                    <p:cond delay="0"/>
                                  </p:stCondLst>
                                  <p:childTnLst>
                                    <p:set>
                                      <p:cBhvr rctx="PPT">
                                        <p:cTn id="19" dur="indefinite"/>
                                        <p:tgtEl>
                                          <p:spTgt spid="6">
                                            <p:txEl>
                                              <p:pRg st="1" end="1"/>
                                            </p:txEl>
                                          </p:spTgt>
                                        </p:tgtEl>
                                        <p:attrNameLst>
                                          <p:attrName>style.opacity</p:attrName>
                                        </p:attrNameLst>
                                      </p:cBhvr>
                                      <p:to>
                                        <p:strVal val="0.5"/>
                                      </p:to>
                                    </p:set>
                                    <p:animEffect filter="image" prLst="opacity: 0.5">
                                      <p:cBhvr rctx="IE">
                                        <p:cTn id="20" dur="indefinite"/>
                                        <p:tgtEl>
                                          <p:spTgt spid="6">
                                            <p:txEl>
                                              <p:pRg st="1" end="1"/>
                                            </p:txEl>
                                          </p:spTgt>
                                        </p:tgtEl>
                                      </p:cBhvr>
                                    </p:animEffect>
                                  </p:childTnLst>
                                </p:cTn>
                              </p:par>
                              <p:par>
                                <p:cTn id="21" presetID="1" presetClass="entr" presetSubtype="0" fill="hold" nodeType="withEffect">
                                  <p:stCondLst>
                                    <p:cond delay="0"/>
                                  </p:stCondLst>
                                  <p:childTnLst>
                                    <p:set>
                                      <p:cBhvr>
                                        <p:cTn id="22" dur="1" fill="hold">
                                          <p:stCondLst>
                                            <p:cond delay="0"/>
                                          </p:stCondLst>
                                        </p:cTn>
                                        <p:tgtEl>
                                          <p:spTgt spid="6">
                                            <p:txEl>
                                              <p:pRg st="3" end="3"/>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xEl>
                                              <p:pRg st="4" end="4"/>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2">
            <a:extLst>
              <a:ext uri="{FF2B5EF4-FFF2-40B4-BE49-F238E27FC236}">
                <a16:creationId xmlns="" xmlns:a16="http://schemas.microsoft.com/office/drawing/2014/main" id="{2C64CE8F-6DC1-7B46-AA41-065734F9FFFA}"/>
              </a:ext>
            </a:extLst>
          </p:cNvPr>
          <p:cNvSpPr>
            <a:spLocks noGrp="1" noChangeArrowheads="1"/>
          </p:cNvSpPr>
          <p:nvPr>
            <p:ph type="title"/>
          </p:nvPr>
        </p:nvSpPr>
        <p:spPr>
          <a:xfrm>
            <a:off x="666737" y="74712"/>
            <a:ext cx="10363200" cy="762000"/>
          </a:xfrm>
          <a:prstGeom prst="rect">
            <a:avLst/>
          </a:prstGeom>
        </p:spPr>
        <p:txBody>
          <a:bodyPr/>
          <a:lstStyle/>
          <a:p>
            <a:pPr eaLnBrk="1" hangingPunct="1"/>
            <a:r>
              <a:rPr lang="fr-CA" altLang="fr-FR" dirty="0"/>
              <a:t/>
            </a:r>
            <a:br>
              <a:rPr lang="fr-CA" altLang="fr-FR" dirty="0"/>
            </a:br>
            <a:r>
              <a:rPr lang="fr-CA" dirty="0" smtClean="0"/>
              <a:t>La </a:t>
            </a:r>
            <a:r>
              <a:rPr lang="fr-CA" dirty="0" err="1" smtClean="0"/>
              <a:t>re</a:t>
            </a:r>
            <a:r>
              <a:rPr lang="fr-CA" dirty="0" smtClean="0"/>
              <a:t>-planification: Le sous modèle tactique</a:t>
            </a:r>
            <a:endParaRPr lang="fr-CA" altLang="fr-FR" dirty="0"/>
          </a:p>
        </p:txBody>
      </p:sp>
      <p:sp>
        <p:nvSpPr>
          <p:cNvPr id="10243" name="Espace réservé du numéro de diapositive 1">
            <a:extLst>
              <a:ext uri="{FF2B5EF4-FFF2-40B4-BE49-F238E27FC236}">
                <a16:creationId xmlns="" xmlns:a16="http://schemas.microsoft.com/office/drawing/2014/main" id="{A32D7E7E-5EC9-B640-8806-5F060AD25EEB}"/>
              </a:ext>
            </a:extLst>
          </p:cNvPr>
          <p:cNvSpPr>
            <a:spLocks noGrp="1"/>
          </p:cNvSpPr>
          <p:nvPr>
            <p:ph type="sldNum" sz="quarter" idx="10"/>
          </p:nvPr>
        </p:nvSpPr>
        <p:spPr>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defRPr sz="2400">
                <a:solidFill>
                  <a:schemeClr val="tx1"/>
                </a:solidFill>
                <a:latin typeface="Arial" panose="020B0604020202020204" pitchFamily="34" charset="0"/>
                <a:ea typeface="ヒラギノ角ゴ Pro W3" panose="020B0300000000000000" pitchFamily="34" charset="-128"/>
                <a:cs typeface="ヒラギノ角ゴ Pro W3" panose="020B0300000000000000" pitchFamily="34" charset="-128"/>
              </a:defRPr>
            </a:lvl1pPr>
            <a:lvl2pPr marL="742950" indent="-285750">
              <a:spcBef>
                <a:spcPct val="20000"/>
              </a:spcBef>
              <a:buSzPct val="90000"/>
              <a:buFont typeface="Courier New" panose="02070309020205020404" pitchFamily="49" charset="0"/>
              <a:buBlip>
                <a:blip r:embed="rId2"/>
              </a:buBlip>
              <a:defRPr sz="2200">
                <a:solidFill>
                  <a:srgbClr val="000000"/>
                </a:solidFill>
                <a:latin typeface="Arial" panose="020B0604020202020204" pitchFamily="34" charset="0"/>
                <a:ea typeface="ヒラギノ角ゴ Pro W3" panose="020B0300000000000000" pitchFamily="34" charset="-128"/>
                <a:cs typeface="ヒラギノ角ゴ Pro W3" panose="020B0300000000000000" pitchFamily="34" charset="-128"/>
              </a:defRPr>
            </a:lvl2pPr>
            <a:lvl3pPr marL="1143000" indent="-228600">
              <a:spcBef>
                <a:spcPct val="20000"/>
              </a:spcBef>
              <a:buSzPct val="70000"/>
              <a:buBlip>
                <a:blip r:embed="rId2"/>
              </a:buBlip>
              <a:defRPr sz="2000">
                <a:solidFill>
                  <a:srgbClr val="000000"/>
                </a:solidFill>
                <a:latin typeface="Arial" panose="020B0604020202020204" pitchFamily="34" charset="0"/>
                <a:ea typeface="ヒラギノ角ゴ Pro W3" panose="020B0300000000000000" pitchFamily="34" charset="-128"/>
                <a:cs typeface="ヒラギノ角ゴ Pro W3" panose="020B0300000000000000" pitchFamily="34" charset="-128"/>
              </a:defRPr>
            </a:lvl3pPr>
            <a:lvl4pPr marL="1600200" indent="-228600">
              <a:spcBef>
                <a:spcPct val="20000"/>
              </a:spcBef>
              <a:buChar char="–"/>
              <a:defRPr sz="2000">
                <a:solidFill>
                  <a:schemeClr val="tx1"/>
                </a:solidFill>
                <a:latin typeface="Helvetica" pitchFamily="2" charset="0"/>
                <a:ea typeface="ヒラギノ角ゴ Pro W3" panose="020B0300000000000000" pitchFamily="34" charset="-128"/>
                <a:cs typeface="ヒラギノ角ゴ Pro W3" panose="020B0300000000000000" pitchFamily="34" charset="-128"/>
              </a:defRPr>
            </a:lvl4pPr>
            <a:lvl5pPr marL="2057400" indent="-228600">
              <a:spcBef>
                <a:spcPct val="20000"/>
              </a:spcBef>
              <a:buChar char="»"/>
              <a:defRPr sz="2000">
                <a:solidFill>
                  <a:schemeClr val="tx1"/>
                </a:solidFill>
                <a:latin typeface="Helvetica" pitchFamily="2" charset="0"/>
                <a:ea typeface="ヒラギノ角ゴ Pro W3" panose="020B0300000000000000" pitchFamily="34" charset="-128"/>
                <a:cs typeface="ヒラギノ角ゴ Pro W3" panose="020B0300000000000000" pitchFamily="34" charset="-128"/>
              </a:defRPr>
            </a:lvl5pPr>
            <a:lvl6pPr marL="2514600" indent="-228600" eaLnBrk="0" fontAlgn="base" hangingPunct="0">
              <a:spcBef>
                <a:spcPct val="20000"/>
              </a:spcBef>
              <a:spcAft>
                <a:spcPct val="0"/>
              </a:spcAft>
              <a:buChar char="»"/>
              <a:defRPr sz="2000">
                <a:solidFill>
                  <a:schemeClr val="tx1"/>
                </a:solidFill>
                <a:latin typeface="Helvetica" pitchFamily="2" charset="0"/>
                <a:ea typeface="ヒラギノ角ゴ Pro W3" panose="020B0300000000000000" pitchFamily="34" charset="-128"/>
                <a:cs typeface="ヒラギノ角ゴ Pro W3" panose="020B0300000000000000" pitchFamily="34" charset="-128"/>
              </a:defRPr>
            </a:lvl6pPr>
            <a:lvl7pPr marL="2971800" indent="-228600" eaLnBrk="0" fontAlgn="base" hangingPunct="0">
              <a:spcBef>
                <a:spcPct val="20000"/>
              </a:spcBef>
              <a:spcAft>
                <a:spcPct val="0"/>
              </a:spcAft>
              <a:buChar char="»"/>
              <a:defRPr sz="2000">
                <a:solidFill>
                  <a:schemeClr val="tx1"/>
                </a:solidFill>
                <a:latin typeface="Helvetica" pitchFamily="2" charset="0"/>
                <a:ea typeface="ヒラギノ角ゴ Pro W3" panose="020B0300000000000000" pitchFamily="34" charset="-128"/>
                <a:cs typeface="ヒラギノ角ゴ Pro W3" panose="020B0300000000000000" pitchFamily="34" charset="-128"/>
              </a:defRPr>
            </a:lvl7pPr>
            <a:lvl8pPr marL="3429000" indent="-228600" eaLnBrk="0" fontAlgn="base" hangingPunct="0">
              <a:spcBef>
                <a:spcPct val="20000"/>
              </a:spcBef>
              <a:spcAft>
                <a:spcPct val="0"/>
              </a:spcAft>
              <a:buChar char="»"/>
              <a:defRPr sz="2000">
                <a:solidFill>
                  <a:schemeClr val="tx1"/>
                </a:solidFill>
                <a:latin typeface="Helvetica" pitchFamily="2" charset="0"/>
                <a:ea typeface="ヒラギノ角ゴ Pro W3" panose="020B0300000000000000" pitchFamily="34" charset="-128"/>
                <a:cs typeface="ヒラギノ角ゴ Pro W3" panose="020B0300000000000000" pitchFamily="34" charset="-128"/>
              </a:defRPr>
            </a:lvl8pPr>
            <a:lvl9pPr marL="3886200" indent="-228600" eaLnBrk="0" fontAlgn="base" hangingPunct="0">
              <a:spcBef>
                <a:spcPct val="20000"/>
              </a:spcBef>
              <a:spcAft>
                <a:spcPct val="0"/>
              </a:spcAft>
              <a:buChar char="»"/>
              <a:defRPr sz="2000">
                <a:solidFill>
                  <a:schemeClr val="tx1"/>
                </a:solidFill>
                <a:latin typeface="Helvetica" pitchFamily="2" charset="0"/>
                <a:ea typeface="ヒラギノ角ゴ Pro W3" panose="020B0300000000000000" pitchFamily="34" charset="-128"/>
                <a:cs typeface="ヒラギノ角ゴ Pro W3" panose="020B0300000000000000" pitchFamily="34" charset="-128"/>
              </a:defRPr>
            </a:lvl9pPr>
          </a:lstStyle>
          <a:p>
            <a:pPr>
              <a:spcBef>
                <a:spcPct val="0"/>
              </a:spcBef>
            </a:pPr>
            <a:fld id="{9FBA7238-3D46-9545-868D-82165EA7AAB4}" type="slidenum">
              <a:rPr lang="fr-FR" altLang="fr-FR" sz="1300" smtClean="0">
                <a:solidFill>
                  <a:srgbClr val="000000"/>
                </a:solidFill>
              </a:rPr>
              <a:pPr>
                <a:spcBef>
                  <a:spcPct val="0"/>
                </a:spcBef>
              </a:pPr>
              <a:t>15</a:t>
            </a:fld>
            <a:endParaRPr lang="fr-FR" altLang="fr-FR" sz="1100">
              <a:solidFill>
                <a:srgbClr val="000000"/>
              </a:solidFill>
            </a:endParaRPr>
          </a:p>
        </p:txBody>
      </p:sp>
      <p:sp>
        <p:nvSpPr>
          <p:cNvPr id="9" name="ZoneTexte 8"/>
          <p:cNvSpPr txBox="1"/>
          <p:nvPr/>
        </p:nvSpPr>
        <p:spPr>
          <a:xfrm>
            <a:off x="551384" y="760059"/>
            <a:ext cx="10297144" cy="3785652"/>
          </a:xfrm>
          <a:prstGeom prst="rect">
            <a:avLst/>
          </a:prstGeom>
          <a:noFill/>
        </p:spPr>
        <p:txBody>
          <a:bodyPr wrap="square" rtlCol="0">
            <a:spAutoFit/>
          </a:bodyPr>
          <a:lstStyle/>
          <a:p>
            <a:pPr marL="342900" indent="-342900">
              <a:buFont typeface="Wingdings" panose="05000000000000000000" pitchFamily="2" charset="2"/>
              <a:buChar char="Ø"/>
            </a:pPr>
            <a:r>
              <a:rPr lang="fr-CA" dirty="0" smtClean="0"/>
              <a:t>Modèle d’optimisation par programmation linéaire</a:t>
            </a:r>
          </a:p>
          <a:p>
            <a:pPr marL="342900" indent="-342900">
              <a:buFont typeface="Wingdings" panose="05000000000000000000" pitchFamily="2" charset="2"/>
              <a:buChar char="Ø"/>
            </a:pPr>
            <a:r>
              <a:rPr lang="fr-CA" dirty="0" smtClean="0"/>
              <a:t>Son </a:t>
            </a:r>
            <a:r>
              <a:rPr lang="fr-CA" b="1" u="sng" dirty="0" smtClean="0"/>
              <a:t>horizon</a:t>
            </a:r>
            <a:r>
              <a:rPr lang="fr-CA" dirty="0" smtClean="0"/>
              <a:t> de planification est de </a:t>
            </a:r>
            <a:r>
              <a:rPr lang="fr-CA" b="1" u="sng" dirty="0" smtClean="0"/>
              <a:t>seulement 1 période</a:t>
            </a:r>
            <a:endParaRPr lang="fr-CA" dirty="0" smtClean="0"/>
          </a:p>
          <a:p>
            <a:pPr marL="342900" indent="-342900">
              <a:buFont typeface="Wingdings" panose="05000000000000000000" pitchFamily="2" charset="2"/>
              <a:buChar char="Ø"/>
            </a:pPr>
            <a:r>
              <a:rPr lang="fr-CA" dirty="0" smtClean="0"/>
              <a:t>Sa référence en P1 est toujours la période de </a:t>
            </a:r>
            <a:r>
              <a:rPr lang="fr-CA" dirty="0" err="1" smtClean="0"/>
              <a:t>re-plannification</a:t>
            </a:r>
            <a:endParaRPr lang="fr-CA" dirty="0" smtClean="0"/>
          </a:p>
          <a:p>
            <a:pPr marL="342900" indent="-342900">
              <a:buFont typeface="Wingdings" panose="05000000000000000000" pitchFamily="2" charset="2"/>
              <a:buChar char="Ø"/>
            </a:pPr>
            <a:r>
              <a:rPr lang="fr-CA" b="1" u="sng" dirty="0" smtClean="0"/>
              <a:t>Deux nouveau </a:t>
            </a:r>
            <a:r>
              <a:rPr lang="fr-CA" b="1" u="sng" dirty="0"/>
              <a:t>mots clés:</a:t>
            </a:r>
          </a:p>
          <a:p>
            <a:pPr marL="800100" lvl="1" indent="-342900">
              <a:buFont typeface="Wingdings" panose="05000000000000000000" pitchFamily="2" charset="2"/>
              <a:buChar char="Ø"/>
            </a:pPr>
            <a:r>
              <a:rPr lang="fr-CA" b="1" u="sng" dirty="0" smtClean="0"/>
              <a:t>_SETFROMGLOBAL(RATIO)</a:t>
            </a:r>
          </a:p>
          <a:p>
            <a:pPr marL="800100" lvl="1" indent="-342900">
              <a:buFont typeface="Wingdings" panose="05000000000000000000" pitchFamily="2" charset="2"/>
              <a:buChar char="Ø"/>
            </a:pPr>
            <a:r>
              <a:rPr lang="fr-CA" dirty="0" smtClean="0"/>
              <a:t>Ce mots clés est utilisé pour ajuster la contrainte du modèle à l’aide de la valeur déterminée par le modèle stratégique.</a:t>
            </a:r>
          </a:p>
          <a:p>
            <a:pPr marL="800100" lvl="1" indent="-342900">
              <a:buFont typeface="Wingdings" panose="05000000000000000000" pitchFamily="2" charset="2"/>
              <a:buChar char="Ø"/>
            </a:pPr>
            <a:r>
              <a:rPr lang="fr-CA" b="1" u="sng" dirty="0" smtClean="0"/>
              <a:t>_SETGLOBALSCHEDULE(RATIO)</a:t>
            </a:r>
          </a:p>
          <a:p>
            <a:pPr marL="800100" lvl="1" indent="-342900">
              <a:buFont typeface="Wingdings" panose="05000000000000000000" pitchFamily="2" charset="2"/>
              <a:buChar char="Ø"/>
            </a:pPr>
            <a:r>
              <a:rPr lang="fr-CA" dirty="0"/>
              <a:t>Ce mots clés </a:t>
            </a:r>
            <a:r>
              <a:rPr lang="fr-CA" dirty="0" smtClean="0"/>
              <a:t>permet d’inclure la solution du modèle stratégique au modèle tactique à l’aide d’un poids dans l’objectif du modèle.</a:t>
            </a:r>
            <a:endParaRPr lang="fr-CA" dirty="0"/>
          </a:p>
        </p:txBody>
      </p:sp>
    </p:spTree>
    <p:extLst>
      <p:ext uri="{BB962C8B-B14F-4D97-AF65-F5344CB8AC3E}">
        <p14:creationId xmlns:p14="http://schemas.microsoft.com/office/powerpoint/2010/main" val="2840199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par>
                                <p:cTn id="11" presetID="9" presetClass="emph" presetSubtype="0" nodeType="withEffect">
                                  <p:stCondLst>
                                    <p:cond delay="0"/>
                                  </p:stCondLst>
                                  <p:childTnLst>
                                    <p:set>
                                      <p:cBhvr rctx="PPT">
                                        <p:cTn id="12" dur="indefinite"/>
                                        <p:tgtEl>
                                          <p:spTgt spid="9">
                                            <p:txEl>
                                              <p:pRg st="0" end="0"/>
                                            </p:txEl>
                                          </p:spTgt>
                                        </p:tgtEl>
                                        <p:attrNameLst>
                                          <p:attrName>style.opacity</p:attrName>
                                        </p:attrNameLst>
                                      </p:cBhvr>
                                      <p:to>
                                        <p:strVal val="0.5"/>
                                      </p:to>
                                    </p:set>
                                    <p:animEffect filter="image" prLst="opacity: 0.5">
                                      <p:cBhvr rctx="IE">
                                        <p:cTn id="13" dur="indefinite"/>
                                        <p:tgtEl>
                                          <p:spTgt spid="9">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9">
                                            <p:txEl>
                                              <p:pRg st="2" end="2"/>
                                            </p:txEl>
                                          </p:spTgt>
                                        </p:tgtEl>
                                        <p:attrNameLst>
                                          <p:attrName>style.visibility</p:attrName>
                                        </p:attrNameLst>
                                      </p:cBhvr>
                                      <p:to>
                                        <p:strVal val="visible"/>
                                      </p:to>
                                    </p:set>
                                  </p:childTnLst>
                                </p:cTn>
                              </p:par>
                              <p:par>
                                <p:cTn id="18" presetID="9" presetClass="emph" presetSubtype="0" nodeType="withEffect">
                                  <p:stCondLst>
                                    <p:cond delay="0"/>
                                  </p:stCondLst>
                                  <p:childTnLst>
                                    <p:set>
                                      <p:cBhvr rctx="PPT">
                                        <p:cTn id="19" dur="indefinite"/>
                                        <p:tgtEl>
                                          <p:spTgt spid="9">
                                            <p:txEl>
                                              <p:pRg st="1" end="1"/>
                                            </p:txEl>
                                          </p:spTgt>
                                        </p:tgtEl>
                                        <p:attrNameLst>
                                          <p:attrName>style.opacity</p:attrName>
                                        </p:attrNameLst>
                                      </p:cBhvr>
                                      <p:to>
                                        <p:strVal val="0.5"/>
                                      </p:to>
                                    </p:set>
                                    <p:animEffect filter="image" prLst="opacity: 0.5">
                                      <p:cBhvr rctx="IE">
                                        <p:cTn id="20" dur="indefinite"/>
                                        <p:tgtEl>
                                          <p:spTgt spid="9">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9">
                                            <p:txEl>
                                              <p:pRg st="3" end="3"/>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9">
                                            <p:txEl>
                                              <p:pRg st="4" end="4"/>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9">
                                            <p:txEl>
                                              <p:pRg st="5" end="5"/>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9">
                                            <p:txEl>
                                              <p:pRg st="6" end="6"/>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9">
                                            <p:txEl>
                                              <p:pRg st="7" end="7"/>
                                            </p:txEl>
                                          </p:spTgt>
                                        </p:tgtEl>
                                        <p:attrNameLst>
                                          <p:attrName>style.visibility</p:attrName>
                                        </p:attrNameLst>
                                      </p:cBhvr>
                                      <p:to>
                                        <p:strVal val="visible"/>
                                      </p:to>
                                    </p:set>
                                  </p:childTnLst>
                                </p:cTn>
                              </p:par>
                              <p:par>
                                <p:cTn id="33" presetID="9" presetClass="emph" presetSubtype="0" nodeType="withEffect">
                                  <p:stCondLst>
                                    <p:cond delay="0"/>
                                  </p:stCondLst>
                                  <p:childTnLst>
                                    <p:set>
                                      <p:cBhvr rctx="PPT">
                                        <p:cTn id="34" dur="indefinite"/>
                                        <p:tgtEl>
                                          <p:spTgt spid="9">
                                            <p:txEl>
                                              <p:pRg st="2" end="2"/>
                                            </p:txEl>
                                          </p:spTgt>
                                        </p:tgtEl>
                                        <p:attrNameLst>
                                          <p:attrName>style.opacity</p:attrName>
                                        </p:attrNameLst>
                                      </p:cBhvr>
                                      <p:to>
                                        <p:strVal val="0.5"/>
                                      </p:to>
                                    </p:set>
                                    <p:animEffect filter="image" prLst="opacity: 0.5">
                                      <p:cBhvr rctx="IE">
                                        <p:cTn id="35" dur="indefinite"/>
                                        <p:tgtEl>
                                          <p:spTgt spid="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2">
            <a:extLst>
              <a:ext uri="{FF2B5EF4-FFF2-40B4-BE49-F238E27FC236}">
                <a16:creationId xmlns="" xmlns:a16="http://schemas.microsoft.com/office/drawing/2014/main" id="{2C64CE8F-6DC1-7B46-AA41-065734F9FFFA}"/>
              </a:ext>
            </a:extLst>
          </p:cNvPr>
          <p:cNvSpPr>
            <a:spLocks noGrp="1" noChangeArrowheads="1"/>
          </p:cNvSpPr>
          <p:nvPr>
            <p:ph type="title"/>
          </p:nvPr>
        </p:nvSpPr>
        <p:spPr>
          <a:xfrm>
            <a:off x="666737" y="74712"/>
            <a:ext cx="10363200" cy="762000"/>
          </a:xfrm>
          <a:prstGeom prst="rect">
            <a:avLst/>
          </a:prstGeom>
        </p:spPr>
        <p:txBody>
          <a:bodyPr/>
          <a:lstStyle/>
          <a:p>
            <a:pPr eaLnBrk="1" hangingPunct="1"/>
            <a:r>
              <a:rPr lang="fr-CA" altLang="fr-FR" dirty="0"/>
              <a:t/>
            </a:r>
            <a:br>
              <a:rPr lang="fr-CA" altLang="fr-FR" dirty="0"/>
            </a:br>
            <a:r>
              <a:rPr lang="fr-CA" dirty="0" smtClean="0"/>
              <a:t>La </a:t>
            </a:r>
            <a:r>
              <a:rPr lang="fr-CA" dirty="0" err="1" smtClean="0"/>
              <a:t>re</a:t>
            </a:r>
            <a:r>
              <a:rPr lang="fr-CA" dirty="0" smtClean="0"/>
              <a:t>-planification: Les résultats</a:t>
            </a:r>
            <a:endParaRPr lang="fr-CA" altLang="fr-FR" dirty="0"/>
          </a:p>
        </p:txBody>
      </p:sp>
      <p:sp>
        <p:nvSpPr>
          <p:cNvPr id="10243" name="Espace réservé du numéro de diapositive 1">
            <a:extLst>
              <a:ext uri="{FF2B5EF4-FFF2-40B4-BE49-F238E27FC236}">
                <a16:creationId xmlns="" xmlns:a16="http://schemas.microsoft.com/office/drawing/2014/main" id="{A32D7E7E-5EC9-B640-8806-5F060AD25EEB}"/>
              </a:ext>
            </a:extLst>
          </p:cNvPr>
          <p:cNvSpPr>
            <a:spLocks noGrp="1"/>
          </p:cNvSpPr>
          <p:nvPr>
            <p:ph type="sldNum" sz="quarter" idx="10"/>
          </p:nvPr>
        </p:nvSpPr>
        <p:spPr>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defRPr sz="2400">
                <a:solidFill>
                  <a:schemeClr val="tx1"/>
                </a:solidFill>
                <a:latin typeface="Arial" panose="020B0604020202020204" pitchFamily="34" charset="0"/>
                <a:ea typeface="ヒラギノ角ゴ Pro W3" panose="020B0300000000000000" pitchFamily="34" charset="-128"/>
                <a:cs typeface="ヒラギノ角ゴ Pro W3" panose="020B0300000000000000" pitchFamily="34" charset="-128"/>
              </a:defRPr>
            </a:lvl1pPr>
            <a:lvl2pPr marL="742950" indent="-285750">
              <a:spcBef>
                <a:spcPct val="20000"/>
              </a:spcBef>
              <a:buSzPct val="90000"/>
              <a:buFont typeface="Courier New" panose="02070309020205020404" pitchFamily="49" charset="0"/>
              <a:buBlip>
                <a:blip r:embed="rId2"/>
              </a:buBlip>
              <a:defRPr sz="2200">
                <a:solidFill>
                  <a:srgbClr val="000000"/>
                </a:solidFill>
                <a:latin typeface="Arial" panose="020B0604020202020204" pitchFamily="34" charset="0"/>
                <a:ea typeface="ヒラギノ角ゴ Pro W3" panose="020B0300000000000000" pitchFamily="34" charset="-128"/>
                <a:cs typeface="ヒラギノ角ゴ Pro W3" panose="020B0300000000000000" pitchFamily="34" charset="-128"/>
              </a:defRPr>
            </a:lvl2pPr>
            <a:lvl3pPr marL="1143000" indent="-228600">
              <a:spcBef>
                <a:spcPct val="20000"/>
              </a:spcBef>
              <a:buSzPct val="70000"/>
              <a:buBlip>
                <a:blip r:embed="rId2"/>
              </a:buBlip>
              <a:defRPr sz="2000">
                <a:solidFill>
                  <a:srgbClr val="000000"/>
                </a:solidFill>
                <a:latin typeface="Arial" panose="020B0604020202020204" pitchFamily="34" charset="0"/>
                <a:ea typeface="ヒラギノ角ゴ Pro W3" panose="020B0300000000000000" pitchFamily="34" charset="-128"/>
                <a:cs typeface="ヒラギノ角ゴ Pro W3" panose="020B0300000000000000" pitchFamily="34" charset="-128"/>
              </a:defRPr>
            </a:lvl3pPr>
            <a:lvl4pPr marL="1600200" indent="-228600">
              <a:spcBef>
                <a:spcPct val="20000"/>
              </a:spcBef>
              <a:buChar char="–"/>
              <a:defRPr sz="2000">
                <a:solidFill>
                  <a:schemeClr val="tx1"/>
                </a:solidFill>
                <a:latin typeface="Helvetica" pitchFamily="2" charset="0"/>
                <a:ea typeface="ヒラギノ角ゴ Pro W3" panose="020B0300000000000000" pitchFamily="34" charset="-128"/>
                <a:cs typeface="ヒラギノ角ゴ Pro W3" panose="020B0300000000000000" pitchFamily="34" charset="-128"/>
              </a:defRPr>
            </a:lvl4pPr>
            <a:lvl5pPr marL="2057400" indent="-228600">
              <a:spcBef>
                <a:spcPct val="20000"/>
              </a:spcBef>
              <a:buChar char="»"/>
              <a:defRPr sz="2000">
                <a:solidFill>
                  <a:schemeClr val="tx1"/>
                </a:solidFill>
                <a:latin typeface="Helvetica" pitchFamily="2" charset="0"/>
                <a:ea typeface="ヒラギノ角ゴ Pro W3" panose="020B0300000000000000" pitchFamily="34" charset="-128"/>
                <a:cs typeface="ヒラギノ角ゴ Pro W3" panose="020B0300000000000000" pitchFamily="34" charset="-128"/>
              </a:defRPr>
            </a:lvl5pPr>
            <a:lvl6pPr marL="2514600" indent="-228600" eaLnBrk="0" fontAlgn="base" hangingPunct="0">
              <a:spcBef>
                <a:spcPct val="20000"/>
              </a:spcBef>
              <a:spcAft>
                <a:spcPct val="0"/>
              </a:spcAft>
              <a:buChar char="»"/>
              <a:defRPr sz="2000">
                <a:solidFill>
                  <a:schemeClr val="tx1"/>
                </a:solidFill>
                <a:latin typeface="Helvetica" pitchFamily="2" charset="0"/>
                <a:ea typeface="ヒラギノ角ゴ Pro W3" panose="020B0300000000000000" pitchFamily="34" charset="-128"/>
                <a:cs typeface="ヒラギノ角ゴ Pro W3" panose="020B0300000000000000" pitchFamily="34" charset="-128"/>
              </a:defRPr>
            </a:lvl6pPr>
            <a:lvl7pPr marL="2971800" indent="-228600" eaLnBrk="0" fontAlgn="base" hangingPunct="0">
              <a:spcBef>
                <a:spcPct val="20000"/>
              </a:spcBef>
              <a:spcAft>
                <a:spcPct val="0"/>
              </a:spcAft>
              <a:buChar char="»"/>
              <a:defRPr sz="2000">
                <a:solidFill>
                  <a:schemeClr val="tx1"/>
                </a:solidFill>
                <a:latin typeface="Helvetica" pitchFamily="2" charset="0"/>
                <a:ea typeface="ヒラギノ角ゴ Pro W3" panose="020B0300000000000000" pitchFamily="34" charset="-128"/>
                <a:cs typeface="ヒラギノ角ゴ Pro W3" panose="020B0300000000000000" pitchFamily="34" charset="-128"/>
              </a:defRPr>
            </a:lvl7pPr>
            <a:lvl8pPr marL="3429000" indent="-228600" eaLnBrk="0" fontAlgn="base" hangingPunct="0">
              <a:spcBef>
                <a:spcPct val="20000"/>
              </a:spcBef>
              <a:spcAft>
                <a:spcPct val="0"/>
              </a:spcAft>
              <a:buChar char="»"/>
              <a:defRPr sz="2000">
                <a:solidFill>
                  <a:schemeClr val="tx1"/>
                </a:solidFill>
                <a:latin typeface="Helvetica" pitchFamily="2" charset="0"/>
                <a:ea typeface="ヒラギノ角ゴ Pro W3" panose="020B0300000000000000" pitchFamily="34" charset="-128"/>
                <a:cs typeface="ヒラギノ角ゴ Pro W3" panose="020B0300000000000000" pitchFamily="34" charset="-128"/>
              </a:defRPr>
            </a:lvl8pPr>
            <a:lvl9pPr marL="3886200" indent="-228600" eaLnBrk="0" fontAlgn="base" hangingPunct="0">
              <a:spcBef>
                <a:spcPct val="20000"/>
              </a:spcBef>
              <a:spcAft>
                <a:spcPct val="0"/>
              </a:spcAft>
              <a:buChar char="»"/>
              <a:defRPr sz="2000">
                <a:solidFill>
                  <a:schemeClr val="tx1"/>
                </a:solidFill>
                <a:latin typeface="Helvetica" pitchFamily="2" charset="0"/>
                <a:ea typeface="ヒラギノ角ゴ Pro W3" panose="020B0300000000000000" pitchFamily="34" charset="-128"/>
                <a:cs typeface="ヒラギノ角ゴ Pro W3" panose="020B0300000000000000" pitchFamily="34" charset="-128"/>
              </a:defRPr>
            </a:lvl9pPr>
          </a:lstStyle>
          <a:p>
            <a:pPr>
              <a:spcBef>
                <a:spcPct val="0"/>
              </a:spcBef>
            </a:pPr>
            <a:fld id="{9FBA7238-3D46-9545-868D-82165EA7AAB4}" type="slidenum">
              <a:rPr lang="fr-FR" altLang="fr-FR" sz="1300" smtClean="0">
                <a:solidFill>
                  <a:srgbClr val="000000"/>
                </a:solidFill>
              </a:rPr>
              <a:pPr>
                <a:spcBef>
                  <a:spcPct val="0"/>
                </a:spcBef>
              </a:pPr>
              <a:t>16</a:t>
            </a:fld>
            <a:endParaRPr lang="fr-FR" altLang="fr-FR" sz="1100">
              <a:solidFill>
                <a:srgbClr val="000000"/>
              </a:solidFill>
            </a:endParaRPr>
          </a:p>
        </p:txBody>
      </p:sp>
      <p:sp>
        <p:nvSpPr>
          <p:cNvPr id="9" name="ZoneTexte 8"/>
          <p:cNvSpPr txBox="1"/>
          <p:nvPr/>
        </p:nvSpPr>
        <p:spPr>
          <a:xfrm>
            <a:off x="551384" y="760059"/>
            <a:ext cx="10297144" cy="1569660"/>
          </a:xfrm>
          <a:prstGeom prst="rect">
            <a:avLst/>
          </a:prstGeom>
          <a:noFill/>
        </p:spPr>
        <p:txBody>
          <a:bodyPr wrap="square" rtlCol="0">
            <a:spAutoFit/>
          </a:bodyPr>
          <a:lstStyle/>
          <a:p>
            <a:pPr marL="342900" indent="-342900">
              <a:buFont typeface="Wingdings" panose="05000000000000000000" pitchFamily="2" charset="2"/>
              <a:buChar char="Ø"/>
            </a:pPr>
            <a:r>
              <a:rPr lang="fr-CA" dirty="0" smtClean="0"/>
              <a:t>Trois sous-modèles: donc 3 fichiers de résultats brute (1 par modèle)</a:t>
            </a:r>
          </a:p>
          <a:p>
            <a:pPr marL="342900" indent="-342900">
              <a:buFont typeface="Wingdings" panose="05000000000000000000" pitchFamily="2" charset="2"/>
              <a:buChar char="Ø"/>
            </a:pPr>
            <a:r>
              <a:rPr lang="fr-CA" dirty="0" smtClean="0"/>
              <a:t>Un fichier de probabilité (1 seule)</a:t>
            </a:r>
          </a:p>
          <a:p>
            <a:pPr marL="342900" indent="-342900">
              <a:buFont typeface="Wingdings" panose="05000000000000000000" pitchFamily="2" charset="2"/>
              <a:buChar char="Ø"/>
            </a:pPr>
            <a:r>
              <a:rPr lang="fr-CA" dirty="0" smtClean="0"/>
              <a:t>Les fichiers de résultats supporte n’importe quel format de GDAL (CSV,DBF…et autres)</a:t>
            </a:r>
          </a:p>
        </p:txBody>
      </p:sp>
      <p:pic>
        <p:nvPicPr>
          <p:cNvPr id="2" name="Image 1"/>
          <p:cNvPicPr>
            <a:picLocks noChangeAspect="1"/>
          </p:cNvPicPr>
          <p:nvPr/>
        </p:nvPicPr>
        <p:blipFill>
          <a:blip r:embed="rId3"/>
          <a:stretch>
            <a:fillRect/>
          </a:stretch>
        </p:blipFill>
        <p:spPr>
          <a:xfrm>
            <a:off x="983432" y="2776240"/>
            <a:ext cx="7809594" cy="477651"/>
          </a:xfrm>
          <a:prstGeom prst="rect">
            <a:avLst/>
          </a:prstGeom>
        </p:spPr>
      </p:pic>
      <p:sp>
        <p:nvSpPr>
          <p:cNvPr id="6" name="ZoneTexte 5"/>
          <p:cNvSpPr txBox="1"/>
          <p:nvPr/>
        </p:nvSpPr>
        <p:spPr>
          <a:xfrm>
            <a:off x="575590" y="2329719"/>
            <a:ext cx="10297144" cy="461665"/>
          </a:xfrm>
          <a:prstGeom prst="rect">
            <a:avLst/>
          </a:prstGeom>
          <a:noFill/>
        </p:spPr>
        <p:txBody>
          <a:bodyPr wrap="square" rtlCol="0">
            <a:spAutoFit/>
          </a:bodyPr>
          <a:lstStyle/>
          <a:p>
            <a:pPr marL="342900" indent="-342900">
              <a:buFont typeface="Wingdings" panose="05000000000000000000" pitchFamily="2" charset="2"/>
              <a:buChar char="Ø"/>
            </a:pPr>
            <a:r>
              <a:rPr lang="fr-CA" dirty="0" smtClean="0"/>
              <a:t>Résultats par modèle (colonnes):</a:t>
            </a:r>
          </a:p>
        </p:txBody>
      </p:sp>
      <p:sp>
        <p:nvSpPr>
          <p:cNvPr id="7" name="ZoneTexte 6"/>
          <p:cNvSpPr txBox="1"/>
          <p:nvPr/>
        </p:nvSpPr>
        <p:spPr>
          <a:xfrm>
            <a:off x="1279215" y="3358468"/>
            <a:ext cx="10297144" cy="461665"/>
          </a:xfrm>
          <a:prstGeom prst="rect">
            <a:avLst/>
          </a:prstGeom>
          <a:noFill/>
        </p:spPr>
        <p:txBody>
          <a:bodyPr wrap="square" rtlCol="0">
            <a:spAutoFit/>
          </a:bodyPr>
          <a:lstStyle/>
          <a:p>
            <a:pPr marL="342900" indent="-342900">
              <a:buFont typeface="Wingdings" panose="05000000000000000000" pitchFamily="2" charset="2"/>
              <a:buChar char="Ø"/>
            </a:pPr>
            <a:r>
              <a:rPr lang="fr-CA" dirty="0" smtClean="0"/>
              <a:t>Itération: réplica (réplica 0 est le modèle stratégique de base)</a:t>
            </a:r>
          </a:p>
        </p:txBody>
      </p:sp>
      <p:sp>
        <p:nvSpPr>
          <p:cNvPr id="8" name="ZoneTexte 7"/>
          <p:cNvSpPr txBox="1"/>
          <p:nvPr/>
        </p:nvSpPr>
        <p:spPr>
          <a:xfrm>
            <a:off x="1279215" y="3654675"/>
            <a:ext cx="10297144" cy="461665"/>
          </a:xfrm>
          <a:prstGeom prst="rect">
            <a:avLst/>
          </a:prstGeom>
          <a:noFill/>
        </p:spPr>
        <p:txBody>
          <a:bodyPr wrap="square" rtlCol="0">
            <a:spAutoFit/>
          </a:bodyPr>
          <a:lstStyle/>
          <a:p>
            <a:pPr marL="342900" indent="-342900">
              <a:buFont typeface="Wingdings" panose="05000000000000000000" pitchFamily="2" charset="2"/>
              <a:buChar char="Ø"/>
            </a:pPr>
            <a:r>
              <a:rPr lang="fr-CA" dirty="0" smtClean="0"/>
              <a:t>Période: Période de </a:t>
            </a:r>
            <a:r>
              <a:rPr lang="fr-CA" dirty="0" err="1" smtClean="0"/>
              <a:t>re</a:t>
            </a:r>
            <a:r>
              <a:rPr lang="fr-CA" dirty="0" smtClean="0"/>
              <a:t>-planification </a:t>
            </a:r>
          </a:p>
        </p:txBody>
      </p:sp>
      <p:sp>
        <p:nvSpPr>
          <p:cNvPr id="10" name="ZoneTexte 9"/>
          <p:cNvSpPr txBox="1"/>
          <p:nvPr/>
        </p:nvSpPr>
        <p:spPr>
          <a:xfrm>
            <a:off x="1279215" y="3957456"/>
            <a:ext cx="10297144" cy="461665"/>
          </a:xfrm>
          <a:prstGeom prst="rect">
            <a:avLst/>
          </a:prstGeom>
          <a:noFill/>
        </p:spPr>
        <p:txBody>
          <a:bodyPr wrap="square" rtlCol="0">
            <a:spAutoFit/>
          </a:bodyPr>
          <a:lstStyle/>
          <a:p>
            <a:pPr marL="342900" indent="-342900">
              <a:buFont typeface="Wingdings" panose="05000000000000000000" pitchFamily="2" charset="2"/>
              <a:buChar char="Ø"/>
            </a:pPr>
            <a:r>
              <a:rPr lang="fr-CA" dirty="0" smtClean="0"/>
              <a:t>Output: Nom du output</a:t>
            </a:r>
          </a:p>
        </p:txBody>
      </p:sp>
      <p:sp>
        <p:nvSpPr>
          <p:cNvPr id="11" name="ZoneTexte 10"/>
          <p:cNvSpPr txBox="1"/>
          <p:nvPr/>
        </p:nvSpPr>
        <p:spPr>
          <a:xfrm>
            <a:off x="1279215" y="4284391"/>
            <a:ext cx="10297144" cy="461665"/>
          </a:xfrm>
          <a:prstGeom prst="rect">
            <a:avLst/>
          </a:prstGeom>
          <a:noFill/>
        </p:spPr>
        <p:txBody>
          <a:bodyPr wrap="square" rtlCol="0">
            <a:spAutoFit/>
          </a:bodyPr>
          <a:lstStyle/>
          <a:p>
            <a:pPr marL="342900" indent="-342900">
              <a:buFont typeface="Wingdings" panose="05000000000000000000" pitchFamily="2" charset="2"/>
              <a:buChar char="Ø"/>
            </a:pPr>
            <a:r>
              <a:rPr lang="fr-CA" dirty="0" smtClean="0"/>
              <a:t>Value: Valeur du output</a:t>
            </a:r>
          </a:p>
        </p:txBody>
      </p:sp>
      <p:sp>
        <p:nvSpPr>
          <p:cNvPr id="12" name="ZoneTexte 11"/>
          <p:cNvSpPr txBox="1"/>
          <p:nvPr/>
        </p:nvSpPr>
        <p:spPr>
          <a:xfrm>
            <a:off x="1279215" y="4631135"/>
            <a:ext cx="10297144" cy="461665"/>
          </a:xfrm>
          <a:prstGeom prst="rect">
            <a:avLst/>
          </a:prstGeom>
          <a:noFill/>
        </p:spPr>
        <p:txBody>
          <a:bodyPr wrap="square" rtlCol="0">
            <a:spAutoFit/>
          </a:bodyPr>
          <a:lstStyle/>
          <a:p>
            <a:pPr marL="342900" indent="-342900">
              <a:buFont typeface="Wingdings" panose="05000000000000000000" pitchFamily="2" charset="2"/>
              <a:buChar char="Ø"/>
            </a:pPr>
            <a:r>
              <a:rPr lang="fr-CA" dirty="0" smtClean="0"/>
              <a:t>Type: Type de output (total ou par développement)</a:t>
            </a:r>
          </a:p>
        </p:txBody>
      </p:sp>
    </p:spTree>
    <p:extLst>
      <p:ext uri="{BB962C8B-B14F-4D97-AF65-F5344CB8AC3E}">
        <p14:creationId xmlns:p14="http://schemas.microsoft.com/office/powerpoint/2010/main" val="1968639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par>
                                <p:cTn id="11" presetID="9" presetClass="emph" presetSubtype="0" nodeType="withEffect">
                                  <p:stCondLst>
                                    <p:cond delay="0"/>
                                  </p:stCondLst>
                                  <p:childTnLst>
                                    <p:set>
                                      <p:cBhvr rctx="PPT">
                                        <p:cTn id="12" dur="indefinite"/>
                                        <p:tgtEl>
                                          <p:spTgt spid="9">
                                            <p:txEl>
                                              <p:pRg st="0" end="0"/>
                                            </p:txEl>
                                          </p:spTgt>
                                        </p:tgtEl>
                                        <p:attrNameLst>
                                          <p:attrName>style.opacity</p:attrName>
                                        </p:attrNameLst>
                                      </p:cBhvr>
                                      <p:to>
                                        <p:strVal val="0.5"/>
                                      </p:to>
                                    </p:set>
                                    <p:animEffect filter="image" prLst="opacity: 0.5">
                                      <p:cBhvr rctx="IE">
                                        <p:cTn id="13" dur="indefinite"/>
                                        <p:tgtEl>
                                          <p:spTgt spid="9">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9">
                                            <p:txEl>
                                              <p:pRg st="2" end="2"/>
                                            </p:txEl>
                                          </p:spTgt>
                                        </p:tgtEl>
                                        <p:attrNameLst>
                                          <p:attrName>style.visibility</p:attrName>
                                        </p:attrNameLst>
                                      </p:cBhvr>
                                      <p:to>
                                        <p:strVal val="visible"/>
                                      </p:to>
                                    </p:set>
                                  </p:childTnLst>
                                </p:cTn>
                              </p:par>
                              <p:par>
                                <p:cTn id="18" presetID="9" presetClass="emph" presetSubtype="0" nodeType="withEffect">
                                  <p:stCondLst>
                                    <p:cond delay="0"/>
                                  </p:stCondLst>
                                  <p:childTnLst>
                                    <p:set>
                                      <p:cBhvr rctx="PPT">
                                        <p:cTn id="19" dur="indefinite"/>
                                        <p:tgtEl>
                                          <p:spTgt spid="9">
                                            <p:txEl>
                                              <p:pRg st="1" end="1"/>
                                            </p:txEl>
                                          </p:spTgt>
                                        </p:tgtEl>
                                        <p:attrNameLst>
                                          <p:attrName>style.opacity</p:attrName>
                                        </p:attrNameLst>
                                      </p:cBhvr>
                                      <p:to>
                                        <p:strVal val="0.5"/>
                                      </p:to>
                                    </p:set>
                                    <p:animEffect filter="image" prLst="opacity: 0.5">
                                      <p:cBhvr rctx="IE">
                                        <p:cTn id="20" dur="indefinite"/>
                                        <p:tgtEl>
                                          <p:spTgt spid="9">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childTnLst>
                                </p:cTn>
                              </p:par>
                              <p:par>
                                <p:cTn id="25" presetID="9" presetClass="emph" presetSubtype="0" nodeType="withEffect">
                                  <p:stCondLst>
                                    <p:cond delay="0"/>
                                  </p:stCondLst>
                                  <p:childTnLst>
                                    <p:set>
                                      <p:cBhvr rctx="PPT">
                                        <p:cTn id="26" dur="indefinite"/>
                                        <p:tgtEl>
                                          <p:spTgt spid="9">
                                            <p:txEl>
                                              <p:pRg st="2" end="2"/>
                                            </p:txEl>
                                          </p:spTgt>
                                        </p:tgtEl>
                                        <p:attrNameLst>
                                          <p:attrName>style.opacity</p:attrName>
                                        </p:attrNameLst>
                                      </p:cBhvr>
                                      <p:to>
                                        <p:strVal val="0.5"/>
                                      </p:to>
                                    </p:set>
                                    <p:animEffect filter="image" prLst="opacity: 0.5">
                                      <p:cBhvr rctx="IE">
                                        <p:cTn id="27" dur="indefinite"/>
                                        <p:tgtEl>
                                          <p:spTgt spid="9">
                                            <p:txEl>
                                              <p:pRg st="2" end="2"/>
                                            </p:txEl>
                                          </p:spTgt>
                                        </p:tgtEl>
                                      </p:cBhvr>
                                    </p:animEffect>
                                  </p:childTnLst>
                                </p:cTn>
                              </p:par>
                              <p:par>
                                <p:cTn id="28" presetID="1" presetClass="entr" presetSubtype="0" fill="hold" nodeType="withEffect">
                                  <p:stCondLst>
                                    <p:cond delay="0"/>
                                  </p:stCondLst>
                                  <p:childTnLst>
                                    <p:set>
                                      <p:cBhvr>
                                        <p:cTn id="29" dur="1" fill="hold">
                                          <p:stCondLst>
                                            <p:cond delay="0"/>
                                          </p:stCondLst>
                                        </p:cTn>
                                        <p:tgtEl>
                                          <p:spTgt spid="2"/>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7">
                                            <p:txEl>
                                              <p:pRg st="0" end="0"/>
                                            </p:txEl>
                                          </p:spTgt>
                                        </p:tgtEl>
                                        <p:attrNameLst>
                                          <p:attrName>style.visibility</p:attrName>
                                        </p:attrNameLst>
                                      </p:cBhvr>
                                      <p:to>
                                        <p:strVal val="visible"/>
                                      </p:to>
                                    </p:set>
                                  </p:childTnLst>
                                </p:cTn>
                              </p:par>
                              <p:par>
                                <p:cTn id="34" presetID="9" presetClass="emph" presetSubtype="0" grpId="1" nodeType="withEffect">
                                  <p:stCondLst>
                                    <p:cond delay="0"/>
                                  </p:stCondLst>
                                  <p:childTnLst>
                                    <p:set>
                                      <p:cBhvr rctx="PPT">
                                        <p:cTn id="35" dur="indefinite"/>
                                        <p:tgtEl>
                                          <p:spTgt spid="6"/>
                                        </p:tgtEl>
                                        <p:attrNameLst>
                                          <p:attrName>style.opacity</p:attrName>
                                        </p:attrNameLst>
                                      </p:cBhvr>
                                      <p:to>
                                        <p:strVal val="0.5"/>
                                      </p:to>
                                    </p:set>
                                    <p:animEffect filter="image" prLst="opacity: 0.5">
                                      <p:cBhvr rctx="IE">
                                        <p:cTn id="36" dur="indefinite"/>
                                        <p:tgtEl>
                                          <p:spTgt spid="6"/>
                                        </p:tgtEl>
                                      </p:cBhvr>
                                    </p:animEffec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8">
                                            <p:txEl>
                                              <p:pRg st="0" end="0"/>
                                            </p:txEl>
                                          </p:spTgt>
                                        </p:tgtEl>
                                        <p:attrNameLst>
                                          <p:attrName>style.visibility</p:attrName>
                                        </p:attrNameLst>
                                      </p:cBhvr>
                                      <p:to>
                                        <p:strVal val="visible"/>
                                      </p:to>
                                    </p:set>
                                  </p:childTnLst>
                                </p:cTn>
                              </p:par>
                              <p:par>
                                <p:cTn id="41" presetID="9" presetClass="emph" presetSubtype="0" nodeType="withEffect">
                                  <p:stCondLst>
                                    <p:cond delay="0"/>
                                  </p:stCondLst>
                                  <p:childTnLst>
                                    <p:set>
                                      <p:cBhvr rctx="PPT">
                                        <p:cTn id="42" dur="indefinite"/>
                                        <p:tgtEl>
                                          <p:spTgt spid="7">
                                            <p:txEl>
                                              <p:pRg st="0" end="0"/>
                                            </p:txEl>
                                          </p:spTgt>
                                        </p:tgtEl>
                                        <p:attrNameLst>
                                          <p:attrName>style.opacity</p:attrName>
                                        </p:attrNameLst>
                                      </p:cBhvr>
                                      <p:to>
                                        <p:strVal val="0.5"/>
                                      </p:to>
                                    </p:set>
                                    <p:animEffect filter="image" prLst="opacity: 0.5">
                                      <p:cBhvr rctx="IE">
                                        <p:cTn id="43" dur="indefinite"/>
                                        <p:tgtEl>
                                          <p:spTgt spid="7">
                                            <p:txEl>
                                              <p:pRg st="0" end="0"/>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nodeType="clickEffect">
                                  <p:stCondLst>
                                    <p:cond delay="0"/>
                                  </p:stCondLst>
                                  <p:childTnLst>
                                    <p:set>
                                      <p:cBhvr>
                                        <p:cTn id="47" dur="1" fill="hold">
                                          <p:stCondLst>
                                            <p:cond delay="0"/>
                                          </p:stCondLst>
                                        </p:cTn>
                                        <p:tgtEl>
                                          <p:spTgt spid="10">
                                            <p:txEl>
                                              <p:pRg st="0" end="0"/>
                                            </p:txEl>
                                          </p:spTgt>
                                        </p:tgtEl>
                                        <p:attrNameLst>
                                          <p:attrName>style.visibility</p:attrName>
                                        </p:attrNameLst>
                                      </p:cBhvr>
                                      <p:to>
                                        <p:strVal val="visible"/>
                                      </p:to>
                                    </p:set>
                                  </p:childTnLst>
                                </p:cTn>
                              </p:par>
                              <p:par>
                                <p:cTn id="48" presetID="9" presetClass="emph" presetSubtype="0" nodeType="withEffect">
                                  <p:stCondLst>
                                    <p:cond delay="0"/>
                                  </p:stCondLst>
                                  <p:childTnLst>
                                    <p:set>
                                      <p:cBhvr rctx="PPT">
                                        <p:cTn id="49" dur="indefinite"/>
                                        <p:tgtEl>
                                          <p:spTgt spid="8">
                                            <p:txEl>
                                              <p:pRg st="0" end="0"/>
                                            </p:txEl>
                                          </p:spTgt>
                                        </p:tgtEl>
                                        <p:attrNameLst>
                                          <p:attrName>style.opacity</p:attrName>
                                        </p:attrNameLst>
                                      </p:cBhvr>
                                      <p:to>
                                        <p:strVal val="0.5"/>
                                      </p:to>
                                    </p:set>
                                    <p:animEffect filter="image" prLst="opacity: 0.5">
                                      <p:cBhvr rctx="IE">
                                        <p:cTn id="50" dur="indefinite"/>
                                        <p:tgtEl>
                                          <p:spTgt spid="8">
                                            <p:txEl>
                                              <p:pRg st="0" end="0"/>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1">
                                            <p:txEl>
                                              <p:pRg st="0" end="0"/>
                                            </p:txEl>
                                          </p:spTgt>
                                        </p:tgtEl>
                                        <p:attrNameLst>
                                          <p:attrName>style.visibility</p:attrName>
                                        </p:attrNameLst>
                                      </p:cBhvr>
                                      <p:to>
                                        <p:strVal val="visible"/>
                                      </p:to>
                                    </p:set>
                                  </p:childTnLst>
                                </p:cTn>
                              </p:par>
                              <p:par>
                                <p:cTn id="55" presetID="9" presetClass="emph" presetSubtype="0" nodeType="withEffect">
                                  <p:stCondLst>
                                    <p:cond delay="0"/>
                                  </p:stCondLst>
                                  <p:childTnLst>
                                    <p:set>
                                      <p:cBhvr rctx="PPT">
                                        <p:cTn id="56" dur="indefinite"/>
                                        <p:tgtEl>
                                          <p:spTgt spid="10">
                                            <p:txEl>
                                              <p:pRg st="0" end="0"/>
                                            </p:txEl>
                                          </p:spTgt>
                                        </p:tgtEl>
                                        <p:attrNameLst>
                                          <p:attrName>style.opacity</p:attrName>
                                        </p:attrNameLst>
                                      </p:cBhvr>
                                      <p:to>
                                        <p:strVal val="0.5"/>
                                      </p:to>
                                    </p:set>
                                    <p:animEffect filter="image" prLst="opacity: 0.5">
                                      <p:cBhvr rctx="IE">
                                        <p:cTn id="57" dur="indefinite"/>
                                        <p:tgtEl>
                                          <p:spTgt spid="10">
                                            <p:txEl>
                                              <p:pRg st="0" end="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nodeType="clickEffect">
                                  <p:stCondLst>
                                    <p:cond delay="0"/>
                                  </p:stCondLst>
                                  <p:childTnLst>
                                    <p:set>
                                      <p:cBhvr>
                                        <p:cTn id="61" dur="1" fill="hold">
                                          <p:stCondLst>
                                            <p:cond delay="0"/>
                                          </p:stCondLst>
                                        </p:cTn>
                                        <p:tgtEl>
                                          <p:spTgt spid="12">
                                            <p:txEl>
                                              <p:pRg st="0" end="0"/>
                                            </p:txEl>
                                          </p:spTgt>
                                        </p:tgtEl>
                                        <p:attrNameLst>
                                          <p:attrName>style.visibility</p:attrName>
                                        </p:attrNameLst>
                                      </p:cBhvr>
                                      <p:to>
                                        <p:strVal val="visible"/>
                                      </p:to>
                                    </p:set>
                                  </p:childTnLst>
                                </p:cTn>
                              </p:par>
                              <p:par>
                                <p:cTn id="62" presetID="9" presetClass="emph" presetSubtype="0" nodeType="withEffect">
                                  <p:stCondLst>
                                    <p:cond delay="0"/>
                                  </p:stCondLst>
                                  <p:childTnLst>
                                    <p:set>
                                      <p:cBhvr rctx="PPT">
                                        <p:cTn id="63" dur="indefinite"/>
                                        <p:tgtEl>
                                          <p:spTgt spid="11">
                                            <p:txEl>
                                              <p:pRg st="0" end="0"/>
                                            </p:txEl>
                                          </p:spTgt>
                                        </p:tgtEl>
                                        <p:attrNameLst>
                                          <p:attrName>style.opacity</p:attrName>
                                        </p:attrNameLst>
                                      </p:cBhvr>
                                      <p:to>
                                        <p:strVal val="0.5"/>
                                      </p:to>
                                    </p:set>
                                    <p:animEffect filter="image" prLst="opacity: 0.5">
                                      <p:cBhvr rctx="IE">
                                        <p:cTn id="64" dur="indefinite"/>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2">
            <a:extLst>
              <a:ext uri="{FF2B5EF4-FFF2-40B4-BE49-F238E27FC236}">
                <a16:creationId xmlns="" xmlns:a16="http://schemas.microsoft.com/office/drawing/2014/main" id="{2C64CE8F-6DC1-7B46-AA41-065734F9FFFA}"/>
              </a:ext>
            </a:extLst>
          </p:cNvPr>
          <p:cNvSpPr>
            <a:spLocks noGrp="1" noChangeArrowheads="1"/>
          </p:cNvSpPr>
          <p:nvPr>
            <p:ph type="title"/>
          </p:nvPr>
        </p:nvSpPr>
        <p:spPr>
          <a:xfrm>
            <a:off x="666737" y="74712"/>
            <a:ext cx="10363200" cy="762000"/>
          </a:xfrm>
          <a:prstGeom prst="rect">
            <a:avLst/>
          </a:prstGeom>
        </p:spPr>
        <p:txBody>
          <a:bodyPr/>
          <a:lstStyle/>
          <a:p>
            <a:pPr eaLnBrk="1" hangingPunct="1"/>
            <a:r>
              <a:rPr lang="fr-CA" altLang="fr-FR" dirty="0"/>
              <a:t/>
            </a:r>
            <a:br>
              <a:rPr lang="fr-CA" altLang="fr-FR" dirty="0"/>
            </a:br>
            <a:r>
              <a:rPr lang="fr-CA" dirty="0" smtClean="0"/>
              <a:t>La </a:t>
            </a:r>
            <a:r>
              <a:rPr lang="fr-CA" dirty="0" err="1" smtClean="0"/>
              <a:t>re</a:t>
            </a:r>
            <a:r>
              <a:rPr lang="fr-CA" dirty="0" smtClean="0"/>
              <a:t>-planification: Le fichier de probabilité</a:t>
            </a:r>
            <a:endParaRPr lang="fr-CA" altLang="fr-FR" dirty="0"/>
          </a:p>
        </p:txBody>
      </p:sp>
      <p:sp>
        <p:nvSpPr>
          <p:cNvPr id="10243" name="Espace réservé du numéro de diapositive 1">
            <a:extLst>
              <a:ext uri="{FF2B5EF4-FFF2-40B4-BE49-F238E27FC236}">
                <a16:creationId xmlns="" xmlns:a16="http://schemas.microsoft.com/office/drawing/2014/main" id="{A32D7E7E-5EC9-B640-8806-5F060AD25EEB}"/>
              </a:ext>
            </a:extLst>
          </p:cNvPr>
          <p:cNvSpPr>
            <a:spLocks noGrp="1"/>
          </p:cNvSpPr>
          <p:nvPr>
            <p:ph type="sldNum" sz="quarter" idx="10"/>
          </p:nvPr>
        </p:nvSpPr>
        <p:spPr>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defRPr sz="2400">
                <a:solidFill>
                  <a:schemeClr val="tx1"/>
                </a:solidFill>
                <a:latin typeface="Arial" panose="020B0604020202020204" pitchFamily="34" charset="0"/>
                <a:ea typeface="ヒラギノ角ゴ Pro W3" panose="020B0300000000000000" pitchFamily="34" charset="-128"/>
                <a:cs typeface="ヒラギノ角ゴ Pro W3" panose="020B0300000000000000" pitchFamily="34" charset="-128"/>
              </a:defRPr>
            </a:lvl1pPr>
            <a:lvl2pPr marL="742950" indent="-285750">
              <a:spcBef>
                <a:spcPct val="20000"/>
              </a:spcBef>
              <a:buSzPct val="90000"/>
              <a:buFont typeface="Courier New" panose="02070309020205020404" pitchFamily="49" charset="0"/>
              <a:buBlip>
                <a:blip r:embed="rId2"/>
              </a:buBlip>
              <a:defRPr sz="2200">
                <a:solidFill>
                  <a:srgbClr val="000000"/>
                </a:solidFill>
                <a:latin typeface="Arial" panose="020B0604020202020204" pitchFamily="34" charset="0"/>
                <a:ea typeface="ヒラギノ角ゴ Pro W3" panose="020B0300000000000000" pitchFamily="34" charset="-128"/>
                <a:cs typeface="ヒラギノ角ゴ Pro W3" panose="020B0300000000000000" pitchFamily="34" charset="-128"/>
              </a:defRPr>
            </a:lvl2pPr>
            <a:lvl3pPr marL="1143000" indent="-228600">
              <a:spcBef>
                <a:spcPct val="20000"/>
              </a:spcBef>
              <a:buSzPct val="70000"/>
              <a:buBlip>
                <a:blip r:embed="rId2"/>
              </a:buBlip>
              <a:defRPr sz="2000">
                <a:solidFill>
                  <a:srgbClr val="000000"/>
                </a:solidFill>
                <a:latin typeface="Arial" panose="020B0604020202020204" pitchFamily="34" charset="0"/>
                <a:ea typeface="ヒラギノ角ゴ Pro W3" panose="020B0300000000000000" pitchFamily="34" charset="-128"/>
                <a:cs typeface="ヒラギノ角ゴ Pro W3" panose="020B0300000000000000" pitchFamily="34" charset="-128"/>
              </a:defRPr>
            </a:lvl3pPr>
            <a:lvl4pPr marL="1600200" indent="-228600">
              <a:spcBef>
                <a:spcPct val="20000"/>
              </a:spcBef>
              <a:buChar char="–"/>
              <a:defRPr sz="2000">
                <a:solidFill>
                  <a:schemeClr val="tx1"/>
                </a:solidFill>
                <a:latin typeface="Helvetica" pitchFamily="2" charset="0"/>
                <a:ea typeface="ヒラギノ角ゴ Pro W3" panose="020B0300000000000000" pitchFamily="34" charset="-128"/>
                <a:cs typeface="ヒラギノ角ゴ Pro W3" panose="020B0300000000000000" pitchFamily="34" charset="-128"/>
              </a:defRPr>
            </a:lvl4pPr>
            <a:lvl5pPr marL="2057400" indent="-228600">
              <a:spcBef>
                <a:spcPct val="20000"/>
              </a:spcBef>
              <a:buChar char="»"/>
              <a:defRPr sz="2000">
                <a:solidFill>
                  <a:schemeClr val="tx1"/>
                </a:solidFill>
                <a:latin typeface="Helvetica" pitchFamily="2" charset="0"/>
                <a:ea typeface="ヒラギノ角ゴ Pro W3" panose="020B0300000000000000" pitchFamily="34" charset="-128"/>
                <a:cs typeface="ヒラギノ角ゴ Pro W3" panose="020B0300000000000000" pitchFamily="34" charset="-128"/>
              </a:defRPr>
            </a:lvl5pPr>
            <a:lvl6pPr marL="2514600" indent="-228600" eaLnBrk="0" fontAlgn="base" hangingPunct="0">
              <a:spcBef>
                <a:spcPct val="20000"/>
              </a:spcBef>
              <a:spcAft>
                <a:spcPct val="0"/>
              </a:spcAft>
              <a:buChar char="»"/>
              <a:defRPr sz="2000">
                <a:solidFill>
                  <a:schemeClr val="tx1"/>
                </a:solidFill>
                <a:latin typeface="Helvetica" pitchFamily="2" charset="0"/>
                <a:ea typeface="ヒラギノ角ゴ Pro W3" panose="020B0300000000000000" pitchFamily="34" charset="-128"/>
                <a:cs typeface="ヒラギノ角ゴ Pro W3" panose="020B0300000000000000" pitchFamily="34" charset="-128"/>
              </a:defRPr>
            </a:lvl6pPr>
            <a:lvl7pPr marL="2971800" indent="-228600" eaLnBrk="0" fontAlgn="base" hangingPunct="0">
              <a:spcBef>
                <a:spcPct val="20000"/>
              </a:spcBef>
              <a:spcAft>
                <a:spcPct val="0"/>
              </a:spcAft>
              <a:buChar char="»"/>
              <a:defRPr sz="2000">
                <a:solidFill>
                  <a:schemeClr val="tx1"/>
                </a:solidFill>
                <a:latin typeface="Helvetica" pitchFamily="2" charset="0"/>
                <a:ea typeface="ヒラギノ角ゴ Pro W3" panose="020B0300000000000000" pitchFamily="34" charset="-128"/>
                <a:cs typeface="ヒラギノ角ゴ Pro W3" panose="020B0300000000000000" pitchFamily="34" charset="-128"/>
              </a:defRPr>
            </a:lvl7pPr>
            <a:lvl8pPr marL="3429000" indent="-228600" eaLnBrk="0" fontAlgn="base" hangingPunct="0">
              <a:spcBef>
                <a:spcPct val="20000"/>
              </a:spcBef>
              <a:spcAft>
                <a:spcPct val="0"/>
              </a:spcAft>
              <a:buChar char="»"/>
              <a:defRPr sz="2000">
                <a:solidFill>
                  <a:schemeClr val="tx1"/>
                </a:solidFill>
                <a:latin typeface="Helvetica" pitchFamily="2" charset="0"/>
                <a:ea typeface="ヒラギノ角ゴ Pro W3" panose="020B0300000000000000" pitchFamily="34" charset="-128"/>
                <a:cs typeface="ヒラギノ角ゴ Pro W3" panose="020B0300000000000000" pitchFamily="34" charset="-128"/>
              </a:defRPr>
            </a:lvl8pPr>
            <a:lvl9pPr marL="3886200" indent="-228600" eaLnBrk="0" fontAlgn="base" hangingPunct="0">
              <a:spcBef>
                <a:spcPct val="20000"/>
              </a:spcBef>
              <a:spcAft>
                <a:spcPct val="0"/>
              </a:spcAft>
              <a:buChar char="»"/>
              <a:defRPr sz="2000">
                <a:solidFill>
                  <a:schemeClr val="tx1"/>
                </a:solidFill>
                <a:latin typeface="Helvetica" pitchFamily="2" charset="0"/>
                <a:ea typeface="ヒラギノ角ゴ Pro W3" panose="020B0300000000000000" pitchFamily="34" charset="-128"/>
                <a:cs typeface="ヒラギノ角ゴ Pro W3" panose="020B0300000000000000" pitchFamily="34" charset="-128"/>
              </a:defRPr>
            </a:lvl9pPr>
          </a:lstStyle>
          <a:p>
            <a:pPr>
              <a:spcBef>
                <a:spcPct val="0"/>
              </a:spcBef>
            </a:pPr>
            <a:fld id="{9FBA7238-3D46-9545-868D-82165EA7AAB4}" type="slidenum">
              <a:rPr lang="fr-FR" altLang="fr-FR" sz="1300" smtClean="0">
                <a:solidFill>
                  <a:srgbClr val="000000"/>
                </a:solidFill>
              </a:rPr>
              <a:pPr>
                <a:spcBef>
                  <a:spcPct val="0"/>
                </a:spcBef>
              </a:pPr>
              <a:t>17</a:t>
            </a:fld>
            <a:endParaRPr lang="fr-FR" altLang="fr-FR" sz="1100">
              <a:solidFill>
                <a:srgbClr val="000000"/>
              </a:solidFill>
            </a:endParaRPr>
          </a:p>
        </p:txBody>
      </p:sp>
      <p:sp>
        <p:nvSpPr>
          <p:cNvPr id="6" name="ZoneTexte 5"/>
          <p:cNvSpPr txBox="1"/>
          <p:nvPr/>
        </p:nvSpPr>
        <p:spPr>
          <a:xfrm>
            <a:off x="711855" y="881943"/>
            <a:ext cx="10297144" cy="461665"/>
          </a:xfrm>
          <a:prstGeom prst="rect">
            <a:avLst/>
          </a:prstGeom>
          <a:noFill/>
        </p:spPr>
        <p:txBody>
          <a:bodyPr wrap="square" rtlCol="0">
            <a:spAutoFit/>
          </a:bodyPr>
          <a:lstStyle/>
          <a:p>
            <a:pPr marL="342900" indent="-342900">
              <a:buFont typeface="Wingdings" panose="05000000000000000000" pitchFamily="2" charset="2"/>
              <a:buChar char="Ø"/>
            </a:pPr>
            <a:r>
              <a:rPr lang="fr-CA" dirty="0"/>
              <a:t>Un seul fichier (</a:t>
            </a:r>
            <a:r>
              <a:rPr lang="fr-CA" dirty="0" err="1"/>
              <a:t>outputsdrift</a:t>
            </a:r>
            <a:r>
              <a:rPr lang="fr-CA" dirty="0"/>
              <a:t>) (colonnes</a:t>
            </a:r>
            <a:r>
              <a:rPr lang="fr-CA" dirty="0" smtClean="0"/>
              <a:t>):</a:t>
            </a:r>
          </a:p>
        </p:txBody>
      </p:sp>
      <p:sp>
        <p:nvSpPr>
          <p:cNvPr id="8" name="ZoneTexte 7"/>
          <p:cNvSpPr txBox="1"/>
          <p:nvPr/>
        </p:nvSpPr>
        <p:spPr>
          <a:xfrm>
            <a:off x="1426703" y="1869648"/>
            <a:ext cx="10297144" cy="461665"/>
          </a:xfrm>
          <a:prstGeom prst="rect">
            <a:avLst/>
          </a:prstGeom>
          <a:noFill/>
        </p:spPr>
        <p:txBody>
          <a:bodyPr wrap="square" rtlCol="0">
            <a:spAutoFit/>
          </a:bodyPr>
          <a:lstStyle/>
          <a:p>
            <a:pPr marL="342900" indent="-342900">
              <a:buFont typeface="Wingdings" panose="05000000000000000000" pitchFamily="2" charset="2"/>
              <a:buChar char="Ø"/>
            </a:pPr>
            <a:r>
              <a:rPr lang="fr-CA" dirty="0" smtClean="0"/>
              <a:t>Période: Période de </a:t>
            </a:r>
            <a:r>
              <a:rPr lang="fr-CA" dirty="0" err="1" smtClean="0"/>
              <a:t>re</a:t>
            </a:r>
            <a:r>
              <a:rPr lang="fr-CA" dirty="0" smtClean="0"/>
              <a:t>-planification </a:t>
            </a:r>
          </a:p>
        </p:txBody>
      </p:sp>
      <p:sp>
        <p:nvSpPr>
          <p:cNvPr id="10" name="ZoneTexte 9"/>
          <p:cNvSpPr txBox="1"/>
          <p:nvPr/>
        </p:nvSpPr>
        <p:spPr>
          <a:xfrm>
            <a:off x="1415480" y="2242705"/>
            <a:ext cx="10297144" cy="461665"/>
          </a:xfrm>
          <a:prstGeom prst="rect">
            <a:avLst/>
          </a:prstGeom>
          <a:noFill/>
        </p:spPr>
        <p:txBody>
          <a:bodyPr wrap="square" rtlCol="0">
            <a:spAutoFit/>
          </a:bodyPr>
          <a:lstStyle/>
          <a:p>
            <a:pPr marL="342900" indent="-342900">
              <a:buFont typeface="Wingdings" panose="05000000000000000000" pitchFamily="2" charset="2"/>
              <a:buChar char="Ø"/>
            </a:pPr>
            <a:r>
              <a:rPr lang="fr-CA" dirty="0" smtClean="0"/>
              <a:t>Output: Nom du output</a:t>
            </a:r>
          </a:p>
        </p:txBody>
      </p:sp>
      <p:sp>
        <p:nvSpPr>
          <p:cNvPr id="11" name="ZoneTexte 10"/>
          <p:cNvSpPr txBox="1"/>
          <p:nvPr/>
        </p:nvSpPr>
        <p:spPr>
          <a:xfrm>
            <a:off x="1436305" y="2579469"/>
            <a:ext cx="10297144" cy="830997"/>
          </a:xfrm>
          <a:prstGeom prst="rect">
            <a:avLst/>
          </a:prstGeom>
          <a:noFill/>
        </p:spPr>
        <p:txBody>
          <a:bodyPr wrap="square" rtlCol="0">
            <a:spAutoFit/>
          </a:bodyPr>
          <a:lstStyle/>
          <a:p>
            <a:pPr marL="342900" indent="-342900">
              <a:buFont typeface="Wingdings" panose="05000000000000000000" pitchFamily="2" charset="2"/>
              <a:buChar char="Ø"/>
            </a:pPr>
            <a:r>
              <a:rPr lang="fr-CA" dirty="0" err="1" smtClean="0"/>
              <a:t>LowerProbability</a:t>
            </a:r>
            <a:r>
              <a:rPr lang="fr-CA" dirty="0" smtClean="0"/>
              <a:t>: Probabilité de rester à l’intérieur de l’intervalle inférieur du ratio d'éloignement (drift)</a:t>
            </a:r>
          </a:p>
        </p:txBody>
      </p:sp>
      <p:sp>
        <p:nvSpPr>
          <p:cNvPr id="12" name="ZoneTexte 11"/>
          <p:cNvSpPr txBox="1"/>
          <p:nvPr/>
        </p:nvSpPr>
        <p:spPr>
          <a:xfrm>
            <a:off x="1415480" y="4272529"/>
            <a:ext cx="10297144" cy="461665"/>
          </a:xfrm>
          <a:prstGeom prst="rect">
            <a:avLst/>
          </a:prstGeom>
          <a:noFill/>
        </p:spPr>
        <p:txBody>
          <a:bodyPr wrap="square" rtlCol="0">
            <a:spAutoFit/>
          </a:bodyPr>
          <a:lstStyle/>
          <a:p>
            <a:pPr marL="342900" indent="-342900">
              <a:buFont typeface="Wingdings" panose="05000000000000000000" pitchFamily="2" charset="2"/>
              <a:buChar char="Ø"/>
            </a:pPr>
            <a:r>
              <a:rPr lang="fr-CA" dirty="0" smtClean="0"/>
              <a:t>Drift: Ratio d’éloignement de la solution du modèle stratégique initial</a:t>
            </a:r>
          </a:p>
        </p:txBody>
      </p:sp>
      <p:pic>
        <p:nvPicPr>
          <p:cNvPr id="3" name="Image 2"/>
          <p:cNvPicPr>
            <a:picLocks noChangeAspect="1"/>
          </p:cNvPicPr>
          <p:nvPr/>
        </p:nvPicPr>
        <p:blipFill>
          <a:blip r:embed="rId3"/>
          <a:stretch>
            <a:fillRect/>
          </a:stretch>
        </p:blipFill>
        <p:spPr>
          <a:xfrm>
            <a:off x="975681" y="1353209"/>
            <a:ext cx="9547980" cy="483999"/>
          </a:xfrm>
          <a:prstGeom prst="rect">
            <a:avLst/>
          </a:prstGeom>
        </p:spPr>
      </p:pic>
      <p:sp>
        <p:nvSpPr>
          <p:cNvPr id="13" name="ZoneTexte 12"/>
          <p:cNvSpPr txBox="1"/>
          <p:nvPr/>
        </p:nvSpPr>
        <p:spPr>
          <a:xfrm>
            <a:off x="1457807" y="3395659"/>
            <a:ext cx="10297144" cy="830997"/>
          </a:xfrm>
          <a:prstGeom prst="rect">
            <a:avLst/>
          </a:prstGeom>
          <a:noFill/>
        </p:spPr>
        <p:txBody>
          <a:bodyPr wrap="square" rtlCol="0">
            <a:spAutoFit/>
          </a:bodyPr>
          <a:lstStyle/>
          <a:p>
            <a:pPr marL="342900" indent="-342900">
              <a:buFont typeface="Wingdings" panose="05000000000000000000" pitchFamily="2" charset="2"/>
              <a:buChar char="Ø"/>
            </a:pPr>
            <a:r>
              <a:rPr lang="fr-CA" dirty="0" err="1" smtClean="0"/>
              <a:t>UpperProbability</a:t>
            </a:r>
            <a:r>
              <a:rPr lang="fr-CA" dirty="0" smtClean="0"/>
              <a:t>: </a:t>
            </a:r>
            <a:r>
              <a:rPr lang="fr-CA" dirty="0"/>
              <a:t>Probabilité de rester à l’intérieur de l’intervalle </a:t>
            </a:r>
            <a:r>
              <a:rPr lang="fr-CA" dirty="0" smtClean="0"/>
              <a:t>supérieur </a:t>
            </a:r>
            <a:r>
              <a:rPr lang="fr-CA" dirty="0"/>
              <a:t>du </a:t>
            </a:r>
            <a:r>
              <a:rPr lang="fr-CA" dirty="0" smtClean="0"/>
              <a:t>ratio </a:t>
            </a:r>
            <a:r>
              <a:rPr lang="fr-CA" dirty="0"/>
              <a:t>d'éloignement (drift)</a:t>
            </a:r>
            <a:endParaRPr lang="fr-CA" dirty="0" smtClean="0"/>
          </a:p>
        </p:txBody>
      </p:sp>
      <p:sp>
        <p:nvSpPr>
          <p:cNvPr id="15" name="ZoneTexte 14"/>
          <p:cNvSpPr txBox="1"/>
          <p:nvPr/>
        </p:nvSpPr>
        <p:spPr>
          <a:xfrm>
            <a:off x="947427" y="4758243"/>
            <a:ext cx="10297144" cy="830997"/>
          </a:xfrm>
          <a:prstGeom prst="rect">
            <a:avLst/>
          </a:prstGeom>
          <a:noFill/>
        </p:spPr>
        <p:txBody>
          <a:bodyPr wrap="square" rtlCol="0">
            <a:spAutoFit/>
          </a:bodyPr>
          <a:lstStyle/>
          <a:p>
            <a:pPr marL="342900" indent="-342900">
              <a:buFont typeface="Wingdings" panose="05000000000000000000" pitchFamily="2" charset="2"/>
              <a:buChar char="Ø"/>
            </a:pPr>
            <a:r>
              <a:rPr lang="fr-CA" dirty="0" smtClean="0"/>
              <a:t>Plus vous faire d’itérations (ou réplicas) de </a:t>
            </a:r>
            <a:r>
              <a:rPr lang="fr-CA" dirty="0" err="1" smtClean="0"/>
              <a:t>re</a:t>
            </a:r>
            <a:r>
              <a:rPr lang="fr-CA" dirty="0" smtClean="0"/>
              <a:t>-planification et plus vos probabilités vont êtres solide et stable dans le temps</a:t>
            </a:r>
          </a:p>
        </p:txBody>
      </p:sp>
    </p:spTree>
    <p:extLst>
      <p:ext uri="{BB962C8B-B14F-4D97-AF65-F5344CB8AC3E}">
        <p14:creationId xmlns:p14="http://schemas.microsoft.com/office/powerpoint/2010/main" val="41180421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0" end="0"/>
                                            </p:txEl>
                                          </p:spTgt>
                                        </p:tgtEl>
                                        <p:attrNameLst>
                                          <p:attrName>style.visibility</p:attrName>
                                        </p:attrNameLst>
                                      </p:cBhvr>
                                      <p:to>
                                        <p:strVal val="visible"/>
                                      </p:to>
                                    </p:set>
                                  </p:childTnLst>
                                </p:cTn>
                              </p:par>
                              <p:par>
                                <p:cTn id="13" presetID="9" presetClass="emph" presetSubtype="0" nodeType="withEffect">
                                  <p:stCondLst>
                                    <p:cond delay="0"/>
                                  </p:stCondLst>
                                  <p:childTnLst>
                                    <p:set>
                                      <p:cBhvr rctx="PPT">
                                        <p:cTn id="14" dur="indefinite"/>
                                        <p:tgtEl>
                                          <p:spTgt spid="6">
                                            <p:txEl>
                                              <p:pRg st="0" end="0"/>
                                            </p:txEl>
                                          </p:spTgt>
                                        </p:tgtEl>
                                        <p:attrNameLst>
                                          <p:attrName>style.opacity</p:attrName>
                                        </p:attrNameLst>
                                      </p:cBhvr>
                                      <p:to>
                                        <p:strVal val="0.5"/>
                                      </p:to>
                                    </p:set>
                                    <p:animEffect filter="image" prLst="opacity: 0.5">
                                      <p:cBhvr rctx="IE">
                                        <p:cTn id="15" dur="indefinite"/>
                                        <p:tgtEl>
                                          <p:spTgt spid="6">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10">
                                            <p:txEl>
                                              <p:pRg st="0" end="0"/>
                                            </p:txEl>
                                          </p:spTgt>
                                        </p:tgtEl>
                                        <p:attrNameLst>
                                          <p:attrName>style.visibility</p:attrName>
                                        </p:attrNameLst>
                                      </p:cBhvr>
                                      <p:to>
                                        <p:strVal val="visible"/>
                                      </p:to>
                                    </p:set>
                                  </p:childTnLst>
                                </p:cTn>
                              </p:par>
                              <p:par>
                                <p:cTn id="20" presetID="9" presetClass="emph" presetSubtype="0" nodeType="withEffect">
                                  <p:stCondLst>
                                    <p:cond delay="0"/>
                                  </p:stCondLst>
                                  <p:childTnLst>
                                    <p:set>
                                      <p:cBhvr rctx="PPT">
                                        <p:cTn id="21" dur="indefinite"/>
                                        <p:tgtEl>
                                          <p:spTgt spid="8">
                                            <p:txEl>
                                              <p:pRg st="0" end="0"/>
                                            </p:txEl>
                                          </p:spTgt>
                                        </p:tgtEl>
                                        <p:attrNameLst>
                                          <p:attrName>style.opacity</p:attrName>
                                        </p:attrNameLst>
                                      </p:cBhvr>
                                      <p:to>
                                        <p:strVal val="0.5"/>
                                      </p:to>
                                    </p:set>
                                    <p:animEffect filter="image" prLst="opacity: 0.5">
                                      <p:cBhvr rctx="IE">
                                        <p:cTn id="22" dur="indefinite"/>
                                        <p:tgtEl>
                                          <p:spTgt spid="8">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xEl>
                                              <p:pRg st="0" end="0"/>
                                            </p:txEl>
                                          </p:spTgt>
                                        </p:tgtEl>
                                        <p:attrNameLst>
                                          <p:attrName>style.visibility</p:attrName>
                                        </p:attrNameLst>
                                      </p:cBhvr>
                                      <p:to>
                                        <p:strVal val="visible"/>
                                      </p:to>
                                    </p:set>
                                  </p:childTnLst>
                                </p:cTn>
                              </p:par>
                              <p:par>
                                <p:cTn id="27" presetID="9" presetClass="emph" presetSubtype="0" nodeType="withEffect">
                                  <p:stCondLst>
                                    <p:cond delay="0"/>
                                  </p:stCondLst>
                                  <p:childTnLst>
                                    <p:set>
                                      <p:cBhvr rctx="PPT">
                                        <p:cTn id="28" dur="indefinite"/>
                                        <p:tgtEl>
                                          <p:spTgt spid="10">
                                            <p:txEl>
                                              <p:pRg st="0" end="0"/>
                                            </p:txEl>
                                          </p:spTgt>
                                        </p:tgtEl>
                                        <p:attrNameLst>
                                          <p:attrName>style.opacity</p:attrName>
                                        </p:attrNameLst>
                                      </p:cBhvr>
                                      <p:to>
                                        <p:strVal val="0.5"/>
                                      </p:to>
                                    </p:set>
                                    <p:animEffect filter="image" prLst="opacity: 0.5">
                                      <p:cBhvr rctx="IE">
                                        <p:cTn id="29" dur="indefinite"/>
                                        <p:tgtEl>
                                          <p:spTgt spid="10">
                                            <p:txEl>
                                              <p:pRg st="0" end="0"/>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13">
                                            <p:txEl>
                                              <p:pRg st="0" end="0"/>
                                            </p:txEl>
                                          </p:spTgt>
                                        </p:tgtEl>
                                        <p:attrNameLst>
                                          <p:attrName>style.visibility</p:attrName>
                                        </p:attrNameLst>
                                      </p:cBhvr>
                                      <p:to>
                                        <p:strVal val="visible"/>
                                      </p:to>
                                    </p:set>
                                  </p:childTnLst>
                                </p:cTn>
                              </p:par>
                              <p:par>
                                <p:cTn id="34" presetID="9" presetClass="emph" presetSubtype="0" nodeType="withEffect">
                                  <p:stCondLst>
                                    <p:cond delay="0"/>
                                  </p:stCondLst>
                                  <p:childTnLst>
                                    <p:set>
                                      <p:cBhvr rctx="PPT">
                                        <p:cTn id="35" dur="indefinite"/>
                                        <p:tgtEl>
                                          <p:spTgt spid="11">
                                            <p:txEl>
                                              <p:pRg st="0" end="0"/>
                                            </p:txEl>
                                          </p:spTgt>
                                        </p:tgtEl>
                                        <p:attrNameLst>
                                          <p:attrName>style.opacity</p:attrName>
                                        </p:attrNameLst>
                                      </p:cBhvr>
                                      <p:to>
                                        <p:strVal val="0.5"/>
                                      </p:to>
                                    </p:set>
                                    <p:animEffect filter="image" prLst="opacity: 0.5">
                                      <p:cBhvr rctx="IE">
                                        <p:cTn id="36" dur="indefinite"/>
                                        <p:tgtEl>
                                          <p:spTgt spid="11">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2">
                                            <p:txEl>
                                              <p:pRg st="0" end="0"/>
                                            </p:txEl>
                                          </p:spTgt>
                                        </p:tgtEl>
                                        <p:attrNameLst>
                                          <p:attrName>style.visibility</p:attrName>
                                        </p:attrNameLst>
                                      </p:cBhvr>
                                      <p:to>
                                        <p:strVal val="visible"/>
                                      </p:to>
                                    </p:set>
                                  </p:childTnLst>
                                </p:cTn>
                              </p:par>
                              <p:par>
                                <p:cTn id="41" presetID="9" presetClass="emph" presetSubtype="0" nodeType="withEffect">
                                  <p:stCondLst>
                                    <p:cond delay="0"/>
                                  </p:stCondLst>
                                  <p:childTnLst>
                                    <p:set>
                                      <p:cBhvr rctx="PPT">
                                        <p:cTn id="42" dur="indefinite"/>
                                        <p:tgtEl>
                                          <p:spTgt spid="13">
                                            <p:txEl>
                                              <p:pRg st="0" end="0"/>
                                            </p:txEl>
                                          </p:spTgt>
                                        </p:tgtEl>
                                        <p:attrNameLst>
                                          <p:attrName>style.opacity</p:attrName>
                                        </p:attrNameLst>
                                      </p:cBhvr>
                                      <p:to>
                                        <p:strVal val="0.5"/>
                                      </p:to>
                                    </p:set>
                                    <p:animEffect filter="image" prLst="opacity: 0.5">
                                      <p:cBhvr rctx="IE">
                                        <p:cTn id="43" dur="indefinite"/>
                                        <p:tgtEl>
                                          <p:spTgt spid="13">
                                            <p:txEl>
                                              <p:pRg st="0" end="0"/>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nodeType="clickEffect">
                                  <p:stCondLst>
                                    <p:cond delay="0"/>
                                  </p:stCondLst>
                                  <p:childTnLst>
                                    <p:set>
                                      <p:cBhvr>
                                        <p:cTn id="47" dur="1" fill="hold">
                                          <p:stCondLst>
                                            <p:cond delay="0"/>
                                          </p:stCondLst>
                                        </p:cTn>
                                        <p:tgtEl>
                                          <p:spTgt spid="15">
                                            <p:txEl>
                                              <p:pRg st="0" end="0"/>
                                            </p:txEl>
                                          </p:spTgt>
                                        </p:tgtEl>
                                        <p:attrNameLst>
                                          <p:attrName>style.visibility</p:attrName>
                                        </p:attrNameLst>
                                      </p:cBhvr>
                                      <p:to>
                                        <p:strVal val="visible"/>
                                      </p:to>
                                    </p:set>
                                  </p:childTnLst>
                                </p:cTn>
                              </p:par>
                              <p:par>
                                <p:cTn id="48" presetID="9" presetClass="emph" presetSubtype="0" nodeType="withEffect">
                                  <p:stCondLst>
                                    <p:cond delay="0"/>
                                  </p:stCondLst>
                                  <p:childTnLst>
                                    <p:set>
                                      <p:cBhvr rctx="PPT">
                                        <p:cTn id="49" dur="indefinite"/>
                                        <p:tgtEl>
                                          <p:spTgt spid="12">
                                            <p:txEl>
                                              <p:pRg st="0" end="0"/>
                                            </p:txEl>
                                          </p:spTgt>
                                        </p:tgtEl>
                                        <p:attrNameLst>
                                          <p:attrName>style.opacity</p:attrName>
                                        </p:attrNameLst>
                                      </p:cBhvr>
                                      <p:to>
                                        <p:strVal val="0.5"/>
                                      </p:to>
                                    </p:set>
                                    <p:animEffect filter="image" prLst="opacity: 0.5">
                                      <p:cBhvr rctx="IE">
                                        <p:cTn id="50" dur="indefinite"/>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2">
            <a:extLst>
              <a:ext uri="{FF2B5EF4-FFF2-40B4-BE49-F238E27FC236}">
                <a16:creationId xmlns="" xmlns:a16="http://schemas.microsoft.com/office/drawing/2014/main" id="{2C64CE8F-6DC1-7B46-AA41-065734F9FFFA}"/>
              </a:ext>
            </a:extLst>
          </p:cNvPr>
          <p:cNvSpPr>
            <a:spLocks noGrp="1" noChangeArrowheads="1"/>
          </p:cNvSpPr>
          <p:nvPr>
            <p:ph type="title"/>
          </p:nvPr>
        </p:nvSpPr>
        <p:spPr>
          <a:xfrm>
            <a:off x="666737" y="74712"/>
            <a:ext cx="10363200" cy="762000"/>
          </a:xfrm>
          <a:prstGeom prst="rect">
            <a:avLst/>
          </a:prstGeom>
        </p:spPr>
        <p:txBody>
          <a:bodyPr/>
          <a:lstStyle/>
          <a:p>
            <a:pPr eaLnBrk="1" hangingPunct="1"/>
            <a:r>
              <a:rPr lang="fr-CA" altLang="fr-FR" dirty="0"/>
              <a:t/>
            </a:r>
            <a:br>
              <a:rPr lang="fr-CA" altLang="fr-FR" dirty="0"/>
            </a:br>
            <a:r>
              <a:rPr lang="fr-CA" dirty="0" smtClean="0"/>
              <a:t>La </a:t>
            </a:r>
            <a:r>
              <a:rPr lang="fr-CA" dirty="0" err="1" smtClean="0"/>
              <a:t>re</a:t>
            </a:r>
            <a:r>
              <a:rPr lang="fr-CA" dirty="0" smtClean="0"/>
              <a:t>-planification: </a:t>
            </a:r>
            <a:r>
              <a:rPr lang="fr-CA" dirty="0" err="1" smtClean="0"/>
              <a:t>Lowerprobability</a:t>
            </a:r>
            <a:endParaRPr lang="fr-CA" altLang="fr-FR" dirty="0"/>
          </a:p>
        </p:txBody>
      </p:sp>
      <p:sp>
        <p:nvSpPr>
          <p:cNvPr id="10243" name="Espace réservé du numéro de diapositive 1">
            <a:extLst>
              <a:ext uri="{FF2B5EF4-FFF2-40B4-BE49-F238E27FC236}">
                <a16:creationId xmlns="" xmlns:a16="http://schemas.microsoft.com/office/drawing/2014/main" id="{A32D7E7E-5EC9-B640-8806-5F060AD25EEB}"/>
              </a:ext>
            </a:extLst>
          </p:cNvPr>
          <p:cNvSpPr>
            <a:spLocks noGrp="1"/>
          </p:cNvSpPr>
          <p:nvPr>
            <p:ph type="sldNum" sz="quarter" idx="10"/>
          </p:nvPr>
        </p:nvSpPr>
        <p:spPr>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defRPr sz="2400">
                <a:solidFill>
                  <a:schemeClr val="tx1"/>
                </a:solidFill>
                <a:latin typeface="Arial" panose="020B0604020202020204" pitchFamily="34" charset="0"/>
                <a:ea typeface="ヒラギノ角ゴ Pro W3" panose="020B0300000000000000" pitchFamily="34" charset="-128"/>
                <a:cs typeface="ヒラギノ角ゴ Pro W3" panose="020B0300000000000000" pitchFamily="34" charset="-128"/>
              </a:defRPr>
            </a:lvl1pPr>
            <a:lvl2pPr marL="742950" indent="-285750">
              <a:spcBef>
                <a:spcPct val="20000"/>
              </a:spcBef>
              <a:buSzPct val="90000"/>
              <a:buFont typeface="Courier New" panose="02070309020205020404" pitchFamily="49" charset="0"/>
              <a:buBlip>
                <a:blip r:embed="rId2"/>
              </a:buBlip>
              <a:defRPr sz="2200">
                <a:solidFill>
                  <a:srgbClr val="000000"/>
                </a:solidFill>
                <a:latin typeface="Arial" panose="020B0604020202020204" pitchFamily="34" charset="0"/>
                <a:ea typeface="ヒラギノ角ゴ Pro W3" panose="020B0300000000000000" pitchFamily="34" charset="-128"/>
                <a:cs typeface="ヒラギノ角ゴ Pro W3" panose="020B0300000000000000" pitchFamily="34" charset="-128"/>
              </a:defRPr>
            </a:lvl2pPr>
            <a:lvl3pPr marL="1143000" indent="-228600">
              <a:spcBef>
                <a:spcPct val="20000"/>
              </a:spcBef>
              <a:buSzPct val="70000"/>
              <a:buBlip>
                <a:blip r:embed="rId2"/>
              </a:buBlip>
              <a:defRPr sz="2000">
                <a:solidFill>
                  <a:srgbClr val="000000"/>
                </a:solidFill>
                <a:latin typeface="Arial" panose="020B0604020202020204" pitchFamily="34" charset="0"/>
                <a:ea typeface="ヒラギノ角ゴ Pro W3" panose="020B0300000000000000" pitchFamily="34" charset="-128"/>
                <a:cs typeface="ヒラギノ角ゴ Pro W3" panose="020B0300000000000000" pitchFamily="34" charset="-128"/>
              </a:defRPr>
            </a:lvl3pPr>
            <a:lvl4pPr marL="1600200" indent="-228600">
              <a:spcBef>
                <a:spcPct val="20000"/>
              </a:spcBef>
              <a:buChar char="–"/>
              <a:defRPr sz="2000">
                <a:solidFill>
                  <a:schemeClr val="tx1"/>
                </a:solidFill>
                <a:latin typeface="Helvetica" pitchFamily="2" charset="0"/>
                <a:ea typeface="ヒラギノ角ゴ Pro W3" panose="020B0300000000000000" pitchFamily="34" charset="-128"/>
                <a:cs typeface="ヒラギノ角ゴ Pro W3" panose="020B0300000000000000" pitchFamily="34" charset="-128"/>
              </a:defRPr>
            </a:lvl4pPr>
            <a:lvl5pPr marL="2057400" indent="-228600">
              <a:spcBef>
                <a:spcPct val="20000"/>
              </a:spcBef>
              <a:buChar char="»"/>
              <a:defRPr sz="2000">
                <a:solidFill>
                  <a:schemeClr val="tx1"/>
                </a:solidFill>
                <a:latin typeface="Helvetica" pitchFamily="2" charset="0"/>
                <a:ea typeface="ヒラギノ角ゴ Pro W3" panose="020B0300000000000000" pitchFamily="34" charset="-128"/>
                <a:cs typeface="ヒラギノ角ゴ Pro W3" panose="020B0300000000000000" pitchFamily="34" charset="-128"/>
              </a:defRPr>
            </a:lvl5pPr>
            <a:lvl6pPr marL="2514600" indent="-228600" eaLnBrk="0" fontAlgn="base" hangingPunct="0">
              <a:spcBef>
                <a:spcPct val="20000"/>
              </a:spcBef>
              <a:spcAft>
                <a:spcPct val="0"/>
              </a:spcAft>
              <a:buChar char="»"/>
              <a:defRPr sz="2000">
                <a:solidFill>
                  <a:schemeClr val="tx1"/>
                </a:solidFill>
                <a:latin typeface="Helvetica" pitchFamily="2" charset="0"/>
                <a:ea typeface="ヒラギノ角ゴ Pro W3" panose="020B0300000000000000" pitchFamily="34" charset="-128"/>
                <a:cs typeface="ヒラギノ角ゴ Pro W3" panose="020B0300000000000000" pitchFamily="34" charset="-128"/>
              </a:defRPr>
            </a:lvl6pPr>
            <a:lvl7pPr marL="2971800" indent="-228600" eaLnBrk="0" fontAlgn="base" hangingPunct="0">
              <a:spcBef>
                <a:spcPct val="20000"/>
              </a:spcBef>
              <a:spcAft>
                <a:spcPct val="0"/>
              </a:spcAft>
              <a:buChar char="»"/>
              <a:defRPr sz="2000">
                <a:solidFill>
                  <a:schemeClr val="tx1"/>
                </a:solidFill>
                <a:latin typeface="Helvetica" pitchFamily="2" charset="0"/>
                <a:ea typeface="ヒラギノ角ゴ Pro W3" panose="020B0300000000000000" pitchFamily="34" charset="-128"/>
                <a:cs typeface="ヒラギノ角ゴ Pro W3" panose="020B0300000000000000" pitchFamily="34" charset="-128"/>
              </a:defRPr>
            </a:lvl7pPr>
            <a:lvl8pPr marL="3429000" indent="-228600" eaLnBrk="0" fontAlgn="base" hangingPunct="0">
              <a:spcBef>
                <a:spcPct val="20000"/>
              </a:spcBef>
              <a:spcAft>
                <a:spcPct val="0"/>
              </a:spcAft>
              <a:buChar char="»"/>
              <a:defRPr sz="2000">
                <a:solidFill>
                  <a:schemeClr val="tx1"/>
                </a:solidFill>
                <a:latin typeface="Helvetica" pitchFamily="2" charset="0"/>
                <a:ea typeface="ヒラギノ角ゴ Pro W3" panose="020B0300000000000000" pitchFamily="34" charset="-128"/>
                <a:cs typeface="ヒラギノ角ゴ Pro W3" panose="020B0300000000000000" pitchFamily="34" charset="-128"/>
              </a:defRPr>
            </a:lvl8pPr>
            <a:lvl9pPr marL="3886200" indent="-228600" eaLnBrk="0" fontAlgn="base" hangingPunct="0">
              <a:spcBef>
                <a:spcPct val="20000"/>
              </a:spcBef>
              <a:spcAft>
                <a:spcPct val="0"/>
              </a:spcAft>
              <a:buChar char="»"/>
              <a:defRPr sz="2000">
                <a:solidFill>
                  <a:schemeClr val="tx1"/>
                </a:solidFill>
                <a:latin typeface="Helvetica" pitchFamily="2" charset="0"/>
                <a:ea typeface="ヒラギノ角ゴ Pro W3" panose="020B0300000000000000" pitchFamily="34" charset="-128"/>
                <a:cs typeface="ヒラギノ角ゴ Pro W3" panose="020B0300000000000000" pitchFamily="34" charset="-128"/>
              </a:defRPr>
            </a:lvl9pPr>
          </a:lstStyle>
          <a:p>
            <a:pPr>
              <a:spcBef>
                <a:spcPct val="0"/>
              </a:spcBef>
            </a:pPr>
            <a:fld id="{9FBA7238-3D46-9545-868D-82165EA7AAB4}" type="slidenum">
              <a:rPr lang="fr-FR" altLang="fr-FR" sz="1300" smtClean="0">
                <a:solidFill>
                  <a:srgbClr val="000000"/>
                </a:solidFill>
              </a:rPr>
              <a:pPr>
                <a:spcBef>
                  <a:spcPct val="0"/>
                </a:spcBef>
              </a:pPr>
              <a:t>18</a:t>
            </a:fld>
            <a:endParaRPr lang="fr-FR" altLang="fr-FR" sz="1100">
              <a:solidFill>
                <a:srgbClr val="000000"/>
              </a:solidFill>
            </a:endParaRPr>
          </a:p>
        </p:txBody>
      </p:sp>
      <p:sp>
        <p:nvSpPr>
          <p:cNvPr id="6" name="ZoneTexte 5"/>
          <p:cNvSpPr txBox="1"/>
          <p:nvPr/>
        </p:nvSpPr>
        <p:spPr>
          <a:xfrm>
            <a:off x="711855" y="881943"/>
            <a:ext cx="10297144" cy="461665"/>
          </a:xfrm>
          <a:prstGeom prst="rect">
            <a:avLst/>
          </a:prstGeom>
          <a:noFill/>
        </p:spPr>
        <p:txBody>
          <a:bodyPr wrap="square" rtlCol="0">
            <a:spAutoFit/>
          </a:bodyPr>
          <a:lstStyle/>
          <a:p>
            <a:pPr marL="342900" indent="-342900">
              <a:buFont typeface="Wingdings" panose="05000000000000000000" pitchFamily="2" charset="2"/>
              <a:buChar char="Ø"/>
            </a:pPr>
            <a:r>
              <a:rPr lang="fr-CA" dirty="0" smtClean="0"/>
              <a:t>Prenons la possibilité forestière :</a:t>
            </a:r>
          </a:p>
        </p:txBody>
      </p:sp>
      <p:sp>
        <p:nvSpPr>
          <p:cNvPr id="12" name="ZoneTexte 11"/>
          <p:cNvSpPr txBox="1"/>
          <p:nvPr/>
        </p:nvSpPr>
        <p:spPr>
          <a:xfrm>
            <a:off x="1462808" y="2647418"/>
            <a:ext cx="10897888" cy="830997"/>
          </a:xfrm>
          <a:prstGeom prst="rect">
            <a:avLst/>
          </a:prstGeom>
          <a:noFill/>
        </p:spPr>
        <p:txBody>
          <a:bodyPr wrap="square" rtlCol="0">
            <a:spAutoFit/>
          </a:bodyPr>
          <a:lstStyle/>
          <a:p>
            <a:pPr marL="342900" indent="-342900">
              <a:buFont typeface="Wingdings" panose="05000000000000000000" pitchFamily="2" charset="2"/>
              <a:buChar char="Ø"/>
            </a:pPr>
            <a:r>
              <a:rPr lang="fr-CA" dirty="0" smtClean="0"/>
              <a:t>Ma probabilité de rester au dessus de 700 M3 jusqu’à la période 1 est de 100%</a:t>
            </a:r>
          </a:p>
        </p:txBody>
      </p:sp>
      <p:sp>
        <p:nvSpPr>
          <p:cNvPr id="13" name="ZoneTexte 12"/>
          <p:cNvSpPr txBox="1"/>
          <p:nvPr/>
        </p:nvSpPr>
        <p:spPr>
          <a:xfrm>
            <a:off x="983432" y="1389780"/>
            <a:ext cx="10297144" cy="461665"/>
          </a:xfrm>
          <a:prstGeom prst="rect">
            <a:avLst/>
          </a:prstGeom>
          <a:noFill/>
        </p:spPr>
        <p:txBody>
          <a:bodyPr wrap="square" rtlCol="0">
            <a:spAutoFit/>
          </a:bodyPr>
          <a:lstStyle/>
          <a:p>
            <a:pPr marL="342900" indent="-342900">
              <a:buFont typeface="Wingdings" panose="05000000000000000000" pitchFamily="2" charset="2"/>
              <a:buChar char="Ø"/>
            </a:pPr>
            <a:r>
              <a:rPr lang="fr-CA" dirty="0" smtClean="0"/>
              <a:t>Si à l’ignition votre modèle stratégique donne 1000 m3</a:t>
            </a:r>
          </a:p>
        </p:txBody>
      </p:sp>
      <p:sp>
        <p:nvSpPr>
          <p:cNvPr id="14" name="ZoneTexte 13"/>
          <p:cNvSpPr txBox="1"/>
          <p:nvPr/>
        </p:nvSpPr>
        <p:spPr>
          <a:xfrm>
            <a:off x="983432" y="1816421"/>
            <a:ext cx="10297144" cy="830997"/>
          </a:xfrm>
          <a:prstGeom prst="rect">
            <a:avLst/>
          </a:prstGeom>
          <a:noFill/>
        </p:spPr>
        <p:txBody>
          <a:bodyPr wrap="square" rtlCol="0">
            <a:spAutoFit/>
          </a:bodyPr>
          <a:lstStyle/>
          <a:p>
            <a:pPr marL="342900" indent="-342900">
              <a:buFont typeface="Wingdings" panose="05000000000000000000" pitchFamily="2" charset="2"/>
              <a:buChar char="Ø"/>
            </a:pPr>
            <a:r>
              <a:rPr lang="fr-CA" dirty="0" smtClean="0"/>
              <a:t>Pour la période 1 si vous obtenez une probabilité de maintien de 1 pour un drift de 0.3 cela veux dire:</a:t>
            </a:r>
          </a:p>
        </p:txBody>
      </p:sp>
      <p:sp>
        <p:nvSpPr>
          <p:cNvPr id="16" name="ZoneTexte 15"/>
          <p:cNvSpPr txBox="1"/>
          <p:nvPr/>
        </p:nvSpPr>
        <p:spPr>
          <a:xfrm>
            <a:off x="1471252" y="4470211"/>
            <a:ext cx="10297144" cy="830997"/>
          </a:xfrm>
          <a:prstGeom prst="rect">
            <a:avLst/>
          </a:prstGeom>
          <a:noFill/>
        </p:spPr>
        <p:txBody>
          <a:bodyPr wrap="square" rtlCol="0">
            <a:spAutoFit/>
          </a:bodyPr>
          <a:lstStyle/>
          <a:p>
            <a:pPr marL="342900" indent="-342900">
              <a:buFont typeface="Wingdings" panose="05000000000000000000" pitchFamily="2" charset="2"/>
              <a:buChar char="Ø"/>
            </a:pPr>
            <a:r>
              <a:rPr lang="fr-CA" dirty="0" smtClean="0"/>
              <a:t>Ma probabilité de rester au dessus de 500 M3 jusqu’à la période 10 est de 60%</a:t>
            </a:r>
          </a:p>
        </p:txBody>
      </p:sp>
      <p:sp>
        <p:nvSpPr>
          <p:cNvPr id="17" name="ZoneTexte 16"/>
          <p:cNvSpPr txBox="1"/>
          <p:nvPr/>
        </p:nvSpPr>
        <p:spPr>
          <a:xfrm>
            <a:off x="998712" y="3551583"/>
            <a:ext cx="10297144" cy="830997"/>
          </a:xfrm>
          <a:prstGeom prst="rect">
            <a:avLst/>
          </a:prstGeom>
          <a:noFill/>
        </p:spPr>
        <p:txBody>
          <a:bodyPr wrap="square" rtlCol="0">
            <a:spAutoFit/>
          </a:bodyPr>
          <a:lstStyle/>
          <a:p>
            <a:pPr marL="342900" indent="-342900">
              <a:buFont typeface="Wingdings" panose="05000000000000000000" pitchFamily="2" charset="2"/>
              <a:buChar char="Ø"/>
            </a:pPr>
            <a:r>
              <a:rPr lang="fr-CA" dirty="0" smtClean="0"/>
              <a:t>Pour la période 10 si vous obtenez une probabilité de maintien de 0.6 pour un drift de 0.5 cela veux dire:</a:t>
            </a:r>
          </a:p>
        </p:txBody>
      </p:sp>
    </p:spTree>
    <p:extLst>
      <p:ext uri="{BB962C8B-B14F-4D97-AF65-F5344CB8AC3E}">
        <p14:creationId xmlns:p14="http://schemas.microsoft.com/office/powerpoint/2010/main" val="4074575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
                                            <p:txEl>
                                              <p:pRg st="0" end="0"/>
                                            </p:txEl>
                                          </p:spTgt>
                                        </p:tgtEl>
                                        <p:attrNameLst>
                                          <p:attrName>style.visibility</p:attrName>
                                        </p:attrNameLst>
                                      </p:cBhvr>
                                      <p:to>
                                        <p:strVal val="visible"/>
                                      </p:to>
                                    </p:set>
                                  </p:childTnLst>
                                </p:cTn>
                              </p:par>
                              <p:par>
                                <p:cTn id="23" presetID="9" presetClass="emph" presetSubtype="0" grpId="0" nodeType="withEffect">
                                  <p:stCondLst>
                                    <p:cond delay="0"/>
                                  </p:stCondLst>
                                  <p:childTnLst>
                                    <p:set>
                                      <p:cBhvr rctx="PPT">
                                        <p:cTn id="24" dur="indefinite"/>
                                        <p:tgtEl>
                                          <p:spTgt spid="14">
                                            <p:txEl>
                                              <p:pRg st="0" end="0"/>
                                            </p:txEl>
                                          </p:spTgt>
                                        </p:tgtEl>
                                        <p:attrNameLst>
                                          <p:attrName>style.opacity</p:attrName>
                                        </p:attrNameLst>
                                      </p:cBhvr>
                                      <p:to>
                                        <p:strVal val="0.5"/>
                                      </p:to>
                                    </p:set>
                                    <p:animEffect filter="image" prLst="opacity: 0.5">
                                      <p:cBhvr rctx="IE">
                                        <p:cTn id="25" dur="indefinite"/>
                                        <p:tgtEl>
                                          <p:spTgt spid="14">
                                            <p:txEl>
                                              <p:pRg st="0" end="0"/>
                                            </p:txEl>
                                          </p:spTgt>
                                        </p:tgtEl>
                                      </p:cBhvr>
                                    </p:animEffect>
                                  </p:childTnLst>
                                </p:cTn>
                              </p:par>
                              <p:par>
                                <p:cTn id="26" presetID="9" presetClass="emph" presetSubtype="0" grpId="0" nodeType="withEffect">
                                  <p:stCondLst>
                                    <p:cond delay="0"/>
                                  </p:stCondLst>
                                  <p:childTnLst>
                                    <p:set>
                                      <p:cBhvr rctx="PPT">
                                        <p:cTn id="27" dur="indefinite"/>
                                        <p:tgtEl>
                                          <p:spTgt spid="12">
                                            <p:txEl>
                                              <p:pRg st="0" end="0"/>
                                            </p:txEl>
                                          </p:spTgt>
                                        </p:tgtEl>
                                        <p:attrNameLst>
                                          <p:attrName>style.opacity</p:attrName>
                                        </p:attrNameLst>
                                      </p:cBhvr>
                                      <p:to>
                                        <p:strVal val="0.5"/>
                                      </p:to>
                                    </p:set>
                                    <p:animEffect filter="image" prLst="opacity: 0.5">
                                      <p:cBhvr rctx="IE">
                                        <p:cTn id="28" dur="indefinite"/>
                                        <p:tgtEl>
                                          <p:spTgt spid="12">
                                            <p:txEl>
                                              <p:pRg st="0" end="0"/>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allAtOnce"/>
      <p:bldP spid="14" grpId="0" build="allAtOnce"/>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2">
            <a:extLst>
              <a:ext uri="{FF2B5EF4-FFF2-40B4-BE49-F238E27FC236}">
                <a16:creationId xmlns="" xmlns:a16="http://schemas.microsoft.com/office/drawing/2014/main" id="{2C64CE8F-6DC1-7B46-AA41-065734F9FFFA}"/>
              </a:ext>
            </a:extLst>
          </p:cNvPr>
          <p:cNvSpPr>
            <a:spLocks noGrp="1" noChangeArrowheads="1"/>
          </p:cNvSpPr>
          <p:nvPr>
            <p:ph type="title"/>
          </p:nvPr>
        </p:nvSpPr>
        <p:spPr>
          <a:xfrm>
            <a:off x="666737" y="74712"/>
            <a:ext cx="10363200" cy="762000"/>
          </a:xfrm>
          <a:prstGeom prst="rect">
            <a:avLst/>
          </a:prstGeom>
        </p:spPr>
        <p:txBody>
          <a:bodyPr/>
          <a:lstStyle/>
          <a:p>
            <a:pPr eaLnBrk="1" hangingPunct="1"/>
            <a:r>
              <a:rPr lang="fr-CA" altLang="fr-FR" dirty="0"/>
              <a:t/>
            </a:r>
            <a:br>
              <a:rPr lang="fr-CA" altLang="fr-FR" dirty="0"/>
            </a:br>
            <a:r>
              <a:rPr lang="fr-CA" dirty="0" smtClean="0"/>
              <a:t>La </a:t>
            </a:r>
            <a:r>
              <a:rPr lang="fr-CA" dirty="0" err="1" smtClean="0"/>
              <a:t>re</a:t>
            </a:r>
            <a:r>
              <a:rPr lang="fr-CA" dirty="0" smtClean="0"/>
              <a:t>-planification: </a:t>
            </a:r>
            <a:r>
              <a:rPr lang="fr-CA" dirty="0" err="1" smtClean="0"/>
              <a:t>Lowerprobability</a:t>
            </a:r>
            <a:endParaRPr lang="fr-CA" altLang="fr-FR" dirty="0"/>
          </a:p>
        </p:txBody>
      </p:sp>
      <p:sp>
        <p:nvSpPr>
          <p:cNvPr id="10243" name="Espace réservé du numéro de diapositive 1">
            <a:extLst>
              <a:ext uri="{FF2B5EF4-FFF2-40B4-BE49-F238E27FC236}">
                <a16:creationId xmlns="" xmlns:a16="http://schemas.microsoft.com/office/drawing/2014/main" id="{A32D7E7E-5EC9-B640-8806-5F060AD25EEB}"/>
              </a:ext>
            </a:extLst>
          </p:cNvPr>
          <p:cNvSpPr>
            <a:spLocks noGrp="1"/>
          </p:cNvSpPr>
          <p:nvPr>
            <p:ph type="sldNum" sz="quarter" idx="10"/>
          </p:nvPr>
        </p:nvSpPr>
        <p:spPr>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defRPr sz="2400">
                <a:solidFill>
                  <a:schemeClr val="tx1"/>
                </a:solidFill>
                <a:latin typeface="Arial" panose="020B0604020202020204" pitchFamily="34" charset="0"/>
                <a:ea typeface="ヒラギノ角ゴ Pro W3" panose="020B0300000000000000" pitchFamily="34" charset="-128"/>
                <a:cs typeface="ヒラギノ角ゴ Pro W3" panose="020B0300000000000000" pitchFamily="34" charset="-128"/>
              </a:defRPr>
            </a:lvl1pPr>
            <a:lvl2pPr marL="742950" indent="-285750">
              <a:spcBef>
                <a:spcPct val="20000"/>
              </a:spcBef>
              <a:buSzPct val="90000"/>
              <a:buFont typeface="Courier New" panose="02070309020205020404" pitchFamily="49" charset="0"/>
              <a:buBlip>
                <a:blip r:embed="rId2"/>
              </a:buBlip>
              <a:defRPr sz="2200">
                <a:solidFill>
                  <a:srgbClr val="000000"/>
                </a:solidFill>
                <a:latin typeface="Arial" panose="020B0604020202020204" pitchFamily="34" charset="0"/>
                <a:ea typeface="ヒラギノ角ゴ Pro W3" panose="020B0300000000000000" pitchFamily="34" charset="-128"/>
                <a:cs typeface="ヒラギノ角ゴ Pro W3" panose="020B0300000000000000" pitchFamily="34" charset="-128"/>
              </a:defRPr>
            </a:lvl2pPr>
            <a:lvl3pPr marL="1143000" indent="-228600">
              <a:spcBef>
                <a:spcPct val="20000"/>
              </a:spcBef>
              <a:buSzPct val="70000"/>
              <a:buBlip>
                <a:blip r:embed="rId2"/>
              </a:buBlip>
              <a:defRPr sz="2000">
                <a:solidFill>
                  <a:srgbClr val="000000"/>
                </a:solidFill>
                <a:latin typeface="Arial" panose="020B0604020202020204" pitchFamily="34" charset="0"/>
                <a:ea typeface="ヒラギノ角ゴ Pro W3" panose="020B0300000000000000" pitchFamily="34" charset="-128"/>
                <a:cs typeface="ヒラギノ角ゴ Pro W3" panose="020B0300000000000000" pitchFamily="34" charset="-128"/>
              </a:defRPr>
            </a:lvl3pPr>
            <a:lvl4pPr marL="1600200" indent="-228600">
              <a:spcBef>
                <a:spcPct val="20000"/>
              </a:spcBef>
              <a:buChar char="–"/>
              <a:defRPr sz="2000">
                <a:solidFill>
                  <a:schemeClr val="tx1"/>
                </a:solidFill>
                <a:latin typeface="Helvetica" pitchFamily="2" charset="0"/>
                <a:ea typeface="ヒラギノ角ゴ Pro W3" panose="020B0300000000000000" pitchFamily="34" charset="-128"/>
                <a:cs typeface="ヒラギノ角ゴ Pro W3" panose="020B0300000000000000" pitchFamily="34" charset="-128"/>
              </a:defRPr>
            </a:lvl4pPr>
            <a:lvl5pPr marL="2057400" indent="-228600">
              <a:spcBef>
                <a:spcPct val="20000"/>
              </a:spcBef>
              <a:buChar char="»"/>
              <a:defRPr sz="2000">
                <a:solidFill>
                  <a:schemeClr val="tx1"/>
                </a:solidFill>
                <a:latin typeface="Helvetica" pitchFamily="2" charset="0"/>
                <a:ea typeface="ヒラギノ角ゴ Pro W3" panose="020B0300000000000000" pitchFamily="34" charset="-128"/>
                <a:cs typeface="ヒラギノ角ゴ Pro W3" panose="020B0300000000000000" pitchFamily="34" charset="-128"/>
              </a:defRPr>
            </a:lvl5pPr>
            <a:lvl6pPr marL="2514600" indent="-228600" eaLnBrk="0" fontAlgn="base" hangingPunct="0">
              <a:spcBef>
                <a:spcPct val="20000"/>
              </a:spcBef>
              <a:spcAft>
                <a:spcPct val="0"/>
              </a:spcAft>
              <a:buChar char="»"/>
              <a:defRPr sz="2000">
                <a:solidFill>
                  <a:schemeClr val="tx1"/>
                </a:solidFill>
                <a:latin typeface="Helvetica" pitchFamily="2" charset="0"/>
                <a:ea typeface="ヒラギノ角ゴ Pro W3" panose="020B0300000000000000" pitchFamily="34" charset="-128"/>
                <a:cs typeface="ヒラギノ角ゴ Pro W3" panose="020B0300000000000000" pitchFamily="34" charset="-128"/>
              </a:defRPr>
            </a:lvl6pPr>
            <a:lvl7pPr marL="2971800" indent="-228600" eaLnBrk="0" fontAlgn="base" hangingPunct="0">
              <a:spcBef>
                <a:spcPct val="20000"/>
              </a:spcBef>
              <a:spcAft>
                <a:spcPct val="0"/>
              </a:spcAft>
              <a:buChar char="»"/>
              <a:defRPr sz="2000">
                <a:solidFill>
                  <a:schemeClr val="tx1"/>
                </a:solidFill>
                <a:latin typeface="Helvetica" pitchFamily="2" charset="0"/>
                <a:ea typeface="ヒラギノ角ゴ Pro W3" panose="020B0300000000000000" pitchFamily="34" charset="-128"/>
                <a:cs typeface="ヒラギノ角ゴ Pro W3" panose="020B0300000000000000" pitchFamily="34" charset="-128"/>
              </a:defRPr>
            </a:lvl7pPr>
            <a:lvl8pPr marL="3429000" indent="-228600" eaLnBrk="0" fontAlgn="base" hangingPunct="0">
              <a:spcBef>
                <a:spcPct val="20000"/>
              </a:spcBef>
              <a:spcAft>
                <a:spcPct val="0"/>
              </a:spcAft>
              <a:buChar char="»"/>
              <a:defRPr sz="2000">
                <a:solidFill>
                  <a:schemeClr val="tx1"/>
                </a:solidFill>
                <a:latin typeface="Helvetica" pitchFamily="2" charset="0"/>
                <a:ea typeface="ヒラギノ角ゴ Pro W3" panose="020B0300000000000000" pitchFamily="34" charset="-128"/>
                <a:cs typeface="ヒラギノ角ゴ Pro W3" panose="020B0300000000000000" pitchFamily="34" charset="-128"/>
              </a:defRPr>
            </a:lvl8pPr>
            <a:lvl9pPr marL="3886200" indent="-228600" eaLnBrk="0" fontAlgn="base" hangingPunct="0">
              <a:spcBef>
                <a:spcPct val="20000"/>
              </a:spcBef>
              <a:spcAft>
                <a:spcPct val="0"/>
              </a:spcAft>
              <a:buChar char="»"/>
              <a:defRPr sz="2000">
                <a:solidFill>
                  <a:schemeClr val="tx1"/>
                </a:solidFill>
                <a:latin typeface="Helvetica" pitchFamily="2" charset="0"/>
                <a:ea typeface="ヒラギノ角ゴ Pro W3" panose="020B0300000000000000" pitchFamily="34" charset="-128"/>
                <a:cs typeface="ヒラギノ角ゴ Pro W3" panose="020B0300000000000000" pitchFamily="34" charset="-128"/>
              </a:defRPr>
            </a:lvl9pPr>
          </a:lstStyle>
          <a:p>
            <a:pPr>
              <a:spcBef>
                <a:spcPct val="0"/>
              </a:spcBef>
            </a:pPr>
            <a:fld id="{9FBA7238-3D46-9545-868D-82165EA7AAB4}" type="slidenum">
              <a:rPr lang="fr-FR" altLang="fr-FR" sz="1300" smtClean="0">
                <a:solidFill>
                  <a:srgbClr val="000000"/>
                </a:solidFill>
              </a:rPr>
              <a:pPr>
                <a:spcBef>
                  <a:spcPct val="0"/>
                </a:spcBef>
              </a:pPr>
              <a:t>19</a:t>
            </a:fld>
            <a:endParaRPr lang="fr-FR" altLang="fr-FR" sz="1100">
              <a:solidFill>
                <a:srgbClr val="000000"/>
              </a:solidFill>
            </a:endParaRPr>
          </a:p>
        </p:txBody>
      </p:sp>
      <p:sp>
        <p:nvSpPr>
          <p:cNvPr id="6" name="ZoneTexte 5"/>
          <p:cNvSpPr txBox="1"/>
          <p:nvPr/>
        </p:nvSpPr>
        <p:spPr>
          <a:xfrm>
            <a:off x="711855" y="881943"/>
            <a:ext cx="10297144" cy="461665"/>
          </a:xfrm>
          <a:prstGeom prst="rect">
            <a:avLst/>
          </a:prstGeom>
          <a:noFill/>
        </p:spPr>
        <p:txBody>
          <a:bodyPr wrap="square" rtlCol="0">
            <a:spAutoFit/>
          </a:bodyPr>
          <a:lstStyle/>
          <a:p>
            <a:pPr marL="342900" indent="-342900">
              <a:buFont typeface="Wingdings" panose="05000000000000000000" pitchFamily="2" charset="2"/>
              <a:buChar char="Ø"/>
            </a:pPr>
            <a:r>
              <a:rPr lang="fr-CA" dirty="0" smtClean="0"/>
              <a:t>Prenons la possibilité forestière du modèle exemple:</a:t>
            </a:r>
          </a:p>
        </p:txBody>
      </p:sp>
      <p:graphicFrame>
        <p:nvGraphicFramePr>
          <p:cNvPr id="11" name="Graphique 10"/>
          <p:cNvGraphicFramePr>
            <a:graphicFrameLocks/>
          </p:cNvGraphicFramePr>
          <p:nvPr>
            <p:extLst>
              <p:ext uri="{D42A27DB-BD31-4B8C-83A1-F6EECF244321}">
                <p14:modId xmlns:p14="http://schemas.microsoft.com/office/powerpoint/2010/main" val="2301936855"/>
              </p:ext>
            </p:extLst>
          </p:nvPr>
        </p:nvGraphicFramePr>
        <p:xfrm>
          <a:off x="2063552" y="1556792"/>
          <a:ext cx="7272808" cy="3888432"/>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49517292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2">
            <a:extLst>
              <a:ext uri="{FF2B5EF4-FFF2-40B4-BE49-F238E27FC236}">
                <a16:creationId xmlns="" xmlns:a16="http://schemas.microsoft.com/office/drawing/2014/main" id="{2C64CE8F-6DC1-7B46-AA41-065734F9FFFA}"/>
              </a:ext>
            </a:extLst>
          </p:cNvPr>
          <p:cNvSpPr>
            <a:spLocks noGrp="1" noChangeArrowheads="1"/>
          </p:cNvSpPr>
          <p:nvPr>
            <p:ph type="title"/>
          </p:nvPr>
        </p:nvSpPr>
        <p:spPr>
          <a:xfrm>
            <a:off x="666737" y="74712"/>
            <a:ext cx="10363200" cy="762000"/>
          </a:xfrm>
          <a:prstGeom prst="rect">
            <a:avLst/>
          </a:prstGeom>
        </p:spPr>
        <p:txBody>
          <a:bodyPr/>
          <a:lstStyle/>
          <a:p>
            <a:pPr eaLnBrk="1" hangingPunct="1"/>
            <a:r>
              <a:rPr lang="fr-CA" altLang="fr-FR" dirty="0"/>
              <a:t/>
            </a:r>
            <a:br>
              <a:rPr lang="fr-CA" altLang="fr-FR" dirty="0"/>
            </a:br>
            <a:r>
              <a:rPr lang="fr-CA" dirty="0" smtClean="0"/>
              <a:t>La </a:t>
            </a:r>
            <a:r>
              <a:rPr lang="fr-CA" dirty="0" err="1" smtClean="0"/>
              <a:t>re</a:t>
            </a:r>
            <a:r>
              <a:rPr lang="fr-CA" dirty="0"/>
              <a:t>-planification spatialement </a:t>
            </a:r>
            <a:r>
              <a:rPr lang="fr-CA" dirty="0" smtClean="0"/>
              <a:t>référencée permet:</a:t>
            </a:r>
            <a:endParaRPr lang="fr-CA" altLang="fr-FR" dirty="0"/>
          </a:p>
        </p:txBody>
      </p:sp>
      <p:sp>
        <p:nvSpPr>
          <p:cNvPr id="10243" name="Espace réservé du numéro de diapositive 1">
            <a:extLst>
              <a:ext uri="{FF2B5EF4-FFF2-40B4-BE49-F238E27FC236}">
                <a16:creationId xmlns="" xmlns:a16="http://schemas.microsoft.com/office/drawing/2014/main" id="{A32D7E7E-5EC9-B640-8806-5F060AD25EEB}"/>
              </a:ext>
            </a:extLst>
          </p:cNvPr>
          <p:cNvSpPr>
            <a:spLocks noGrp="1"/>
          </p:cNvSpPr>
          <p:nvPr>
            <p:ph type="sldNum" sz="quarter" idx="10"/>
          </p:nvPr>
        </p:nvSpPr>
        <p:spPr>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defRPr sz="2400">
                <a:solidFill>
                  <a:schemeClr val="tx1"/>
                </a:solidFill>
                <a:latin typeface="Arial" panose="020B0604020202020204" pitchFamily="34" charset="0"/>
                <a:ea typeface="ヒラギノ角ゴ Pro W3" panose="020B0300000000000000" pitchFamily="34" charset="-128"/>
                <a:cs typeface="ヒラギノ角ゴ Pro W3" panose="020B0300000000000000" pitchFamily="34" charset="-128"/>
              </a:defRPr>
            </a:lvl1pPr>
            <a:lvl2pPr marL="742950" indent="-285750">
              <a:spcBef>
                <a:spcPct val="20000"/>
              </a:spcBef>
              <a:buSzPct val="90000"/>
              <a:buFont typeface="Courier New" panose="02070309020205020404" pitchFamily="49" charset="0"/>
              <a:buBlip>
                <a:blip r:embed="rId2"/>
              </a:buBlip>
              <a:defRPr sz="2200">
                <a:solidFill>
                  <a:srgbClr val="000000"/>
                </a:solidFill>
                <a:latin typeface="Arial" panose="020B0604020202020204" pitchFamily="34" charset="0"/>
                <a:ea typeface="ヒラギノ角ゴ Pro W3" panose="020B0300000000000000" pitchFamily="34" charset="-128"/>
                <a:cs typeface="ヒラギノ角ゴ Pro W3" panose="020B0300000000000000" pitchFamily="34" charset="-128"/>
              </a:defRPr>
            </a:lvl2pPr>
            <a:lvl3pPr marL="1143000" indent="-228600">
              <a:spcBef>
                <a:spcPct val="20000"/>
              </a:spcBef>
              <a:buSzPct val="70000"/>
              <a:buBlip>
                <a:blip r:embed="rId2"/>
              </a:buBlip>
              <a:defRPr sz="2000">
                <a:solidFill>
                  <a:srgbClr val="000000"/>
                </a:solidFill>
                <a:latin typeface="Arial" panose="020B0604020202020204" pitchFamily="34" charset="0"/>
                <a:ea typeface="ヒラギノ角ゴ Pro W3" panose="020B0300000000000000" pitchFamily="34" charset="-128"/>
                <a:cs typeface="ヒラギノ角ゴ Pro W3" panose="020B0300000000000000" pitchFamily="34" charset="-128"/>
              </a:defRPr>
            </a:lvl3pPr>
            <a:lvl4pPr marL="1600200" indent="-228600">
              <a:spcBef>
                <a:spcPct val="20000"/>
              </a:spcBef>
              <a:buChar char="–"/>
              <a:defRPr sz="2000">
                <a:solidFill>
                  <a:schemeClr val="tx1"/>
                </a:solidFill>
                <a:latin typeface="Helvetica" pitchFamily="2" charset="0"/>
                <a:ea typeface="ヒラギノ角ゴ Pro W3" panose="020B0300000000000000" pitchFamily="34" charset="-128"/>
                <a:cs typeface="ヒラギノ角ゴ Pro W3" panose="020B0300000000000000" pitchFamily="34" charset="-128"/>
              </a:defRPr>
            </a:lvl4pPr>
            <a:lvl5pPr marL="2057400" indent="-228600">
              <a:spcBef>
                <a:spcPct val="20000"/>
              </a:spcBef>
              <a:buChar char="»"/>
              <a:defRPr sz="2000">
                <a:solidFill>
                  <a:schemeClr val="tx1"/>
                </a:solidFill>
                <a:latin typeface="Helvetica" pitchFamily="2" charset="0"/>
                <a:ea typeface="ヒラギノ角ゴ Pro W3" panose="020B0300000000000000" pitchFamily="34" charset="-128"/>
                <a:cs typeface="ヒラギノ角ゴ Pro W3" panose="020B0300000000000000" pitchFamily="34" charset="-128"/>
              </a:defRPr>
            </a:lvl5pPr>
            <a:lvl6pPr marL="2514600" indent="-228600" eaLnBrk="0" fontAlgn="base" hangingPunct="0">
              <a:spcBef>
                <a:spcPct val="20000"/>
              </a:spcBef>
              <a:spcAft>
                <a:spcPct val="0"/>
              </a:spcAft>
              <a:buChar char="»"/>
              <a:defRPr sz="2000">
                <a:solidFill>
                  <a:schemeClr val="tx1"/>
                </a:solidFill>
                <a:latin typeface="Helvetica" pitchFamily="2" charset="0"/>
                <a:ea typeface="ヒラギノ角ゴ Pro W3" panose="020B0300000000000000" pitchFamily="34" charset="-128"/>
                <a:cs typeface="ヒラギノ角ゴ Pro W3" panose="020B0300000000000000" pitchFamily="34" charset="-128"/>
              </a:defRPr>
            </a:lvl6pPr>
            <a:lvl7pPr marL="2971800" indent="-228600" eaLnBrk="0" fontAlgn="base" hangingPunct="0">
              <a:spcBef>
                <a:spcPct val="20000"/>
              </a:spcBef>
              <a:spcAft>
                <a:spcPct val="0"/>
              </a:spcAft>
              <a:buChar char="»"/>
              <a:defRPr sz="2000">
                <a:solidFill>
                  <a:schemeClr val="tx1"/>
                </a:solidFill>
                <a:latin typeface="Helvetica" pitchFamily="2" charset="0"/>
                <a:ea typeface="ヒラギノ角ゴ Pro W3" panose="020B0300000000000000" pitchFamily="34" charset="-128"/>
                <a:cs typeface="ヒラギノ角ゴ Pro W3" panose="020B0300000000000000" pitchFamily="34" charset="-128"/>
              </a:defRPr>
            </a:lvl7pPr>
            <a:lvl8pPr marL="3429000" indent="-228600" eaLnBrk="0" fontAlgn="base" hangingPunct="0">
              <a:spcBef>
                <a:spcPct val="20000"/>
              </a:spcBef>
              <a:spcAft>
                <a:spcPct val="0"/>
              </a:spcAft>
              <a:buChar char="»"/>
              <a:defRPr sz="2000">
                <a:solidFill>
                  <a:schemeClr val="tx1"/>
                </a:solidFill>
                <a:latin typeface="Helvetica" pitchFamily="2" charset="0"/>
                <a:ea typeface="ヒラギノ角ゴ Pro W3" panose="020B0300000000000000" pitchFamily="34" charset="-128"/>
                <a:cs typeface="ヒラギノ角ゴ Pro W3" panose="020B0300000000000000" pitchFamily="34" charset="-128"/>
              </a:defRPr>
            </a:lvl8pPr>
            <a:lvl9pPr marL="3886200" indent="-228600" eaLnBrk="0" fontAlgn="base" hangingPunct="0">
              <a:spcBef>
                <a:spcPct val="20000"/>
              </a:spcBef>
              <a:spcAft>
                <a:spcPct val="0"/>
              </a:spcAft>
              <a:buChar char="»"/>
              <a:defRPr sz="2000">
                <a:solidFill>
                  <a:schemeClr val="tx1"/>
                </a:solidFill>
                <a:latin typeface="Helvetica" pitchFamily="2" charset="0"/>
                <a:ea typeface="ヒラギノ角ゴ Pro W3" panose="020B0300000000000000" pitchFamily="34" charset="-128"/>
                <a:cs typeface="ヒラギノ角ゴ Pro W3" panose="020B0300000000000000" pitchFamily="34" charset="-128"/>
              </a:defRPr>
            </a:lvl9pPr>
          </a:lstStyle>
          <a:p>
            <a:pPr>
              <a:spcBef>
                <a:spcPct val="0"/>
              </a:spcBef>
            </a:pPr>
            <a:fld id="{9FBA7238-3D46-9545-868D-82165EA7AAB4}" type="slidenum">
              <a:rPr lang="fr-FR" altLang="fr-FR" sz="1300" smtClean="0">
                <a:solidFill>
                  <a:srgbClr val="000000"/>
                </a:solidFill>
              </a:rPr>
              <a:pPr>
                <a:spcBef>
                  <a:spcPct val="0"/>
                </a:spcBef>
              </a:pPr>
              <a:t>2</a:t>
            </a:fld>
            <a:endParaRPr lang="fr-FR" altLang="fr-FR" sz="1100">
              <a:solidFill>
                <a:srgbClr val="000000"/>
              </a:solidFill>
            </a:endParaRPr>
          </a:p>
        </p:txBody>
      </p:sp>
      <p:sp>
        <p:nvSpPr>
          <p:cNvPr id="31" name="ZoneTexte 30"/>
          <p:cNvSpPr txBox="1"/>
          <p:nvPr/>
        </p:nvSpPr>
        <p:spPr>
          <a:xfrm>
            <a:off x="84721" y="980728"/>
            <a:ext cx="10945216" cy="4524315"/>
          </a:xfrm>
          <a:prstGeom prst="rect">
            <a:avLst/>
          </a:prstGeom>
          <a:noFill/>
        </p:spPr>
        <p:txBody>
          <a:bodyPr wrap="square" rtlCol="0">
            <a:spAutoFit/>
          </a:bodyPr>
          <a:lstStyle/>
          <a:p>
            <a:pPr marL="800100" lvl="1" indent="-342900">
              <a:buFont typeface="Wingdings" panose="05000000000000000000" pitchFamily="2" charset="2"/>
              <a:buChar char="Ø"/>
            </a:pPr>
            <a:r>
              <a:rPr lang="fr-CA" dirty="0" smtClean="0"/>
              <a:t>Analyses d’effet des perturbations naturelles (feux, TBE etc…)</a:t>
            </a:r>
          </a:p>
          <a:p>
            <a:pPr marL="1257300" lvl="2" indent="-342900">
              <a:buFont typeface="Wingdings" panose="05000000000000000000" pitchFamily="2" charset="2"/>
              <a:buChar char="Ø"/>
            </a:pPr>
            <a:r>
              <a:rPr lang="fr-CA" dirty="0" smtClean="0"/>
              <a:t>Quel est l’effet des feux (historique) sur les PF?</a:t>
            </a:r>
          </a:p>
          <a:p>
            <a:pPr marL="1257300" lvl="2" indent="-342900">
              <a:buFont typeface="Wingdings" panose="05000000000000000000" pitchFamily="2" charset="2"/>
              <a:buChar char="Ø"/>
            </a:pPr>
            <a:r>
              <a:rPr lang="fr-CA" dirty="0" smtClean="0"/>
              <a:t>Quel est l’effet d’une augmentation ou apparition/disparition/changement d’un évènement stochastique sur les PF?</a:t>
            </a:r>
          </a:p>
          <a:p>
            <a:pPr marL="800100" lvl="1" indent="-342900">
              <a:buFont typeface="Wingdings" panose="05000000000000000000" pitchFamily="2" charset="2"/>
              <a:buChar char="Ø"/>
            </a:pPr>
            <a:r>
              <a:rPr lang="fr-CA" dirty="0" smtClean="0"/>
              <a:t>Analyses de dérapage (drift)</a:t>
            </a:r>
          </a:p>
          <a:p>
            <a:pPr marL="1257300" lvl="2" indent="-342900">
              <a:buFont typeface="Wingdings" panose="05000000000000000000" pitchFamily="2" charset="2"/>
              <a:buChar char="Ø"/>
            </a:pPr>
            <a:r>
              <a:rPr lang="fr-CA" dirty="0" smtClean="0"/>
              <a:t>Quel est l’effet de récolter seulement le résineux aux niveau tactique?</a:t>
            </a:r>
          </a:p>
          <a:p>
            <a:pPr marL="1257300" lvl="2" indent="-342900">
              <a:buFont typeface="Wingdings" panose="05000000000000000000" pitchFamily="2" charset="2"/>
              <a:buChar char="Ø"/>
            </a:pPr>
            <a:r>
              <a:rPr lang="fr-CA" dirty="0" smtClean="0"/>
              <a:t>Quel est l’effet d’éviter certain secteurs?</a:t>
            </a:r>
          </a:p>
          <a:p>
            <a:pPr marL="800100" lvl="1" indent="-342900">
              <a:buFont typeface="Wingdings" panose="05000000000000000000" pitchFamily="2" charset="2"/>
              <a:buChar char="Ø"/>
            </a:pPr>
            <a:r>
              <a:rPr lang="fr-CA" dirty="0" smtClean="0"/>
              <a:t>Toutes analyses relationnel entre le secteur stratégique et tactique</a:t>
            </a:r>
          </a:p>
          <a:p>
            <a:pPr marL="1257300" lvl="2" indent="-342900">
              <a:buFont typeface="Wingdings" panose="05000000000000000000" pitchFamily="2" charset="2"/>
              <a:buChar char="Ø"/>
            </a:pPr>
            <a:r>
              <a:rPr lang="fr-CA" dirty="0" smtClean="0"/>
              <a:t>Quel est l’effet de ne pas communiquer ou communiquer certaine information au modèle tactique ou stratégique?</a:t>
            </a:r>
          </a:p>
          <a:p>
            <a:pPr marL="800100" lvl="1" indent="-342900">
              <a:buFont typeface="Wingdings" panose="05000000000000000000" pitchFamily="2" charset="2"/>
              <a:buChar char="Ø"/>
            </a:pPr>
            <a:r>
              <a:rPr lang="fr-CA" dirty="0" smtClean="0"/>
              <a:t>Et plusieurs autre choses….</a:t>
            </a:r>
          </a:p>
        </p:txBody>
      </p:sp>
    </p:spTree>
    <p:extLst>
      <p:ext uri="{BB962C8B-B14F-4D97-AF65-F5344CB8AC3E}">
        <p14:creationId xmlns:p14="http://schemas.microsoft.com/office/powerpoint/2010/main" val="3609714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1">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1">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1">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1">
                                            <p:txEl>
                                              <p:pRg st="5" end="5"/>
                                            </p:txEl>
                                          </p:spTgt>
                                        </p:tgtEl>
                                        <p:attrNameLst>
                                          <p:attrName>style.visibility</p:attrName>
                                        </p:attrNameLst>
                                      </p:cBhvr>
                                      <p:to>
                                        <p:strVal val="visible"/>
                                      </p:to>
                                    </p:set>
                                  </p:childTnLst>
                                </p:cTn>
                              </p:par>
                              <p:par>
                                <p:cTn id="19" presetID="9" presetClass="emph" presetSubtype="0" nodeType="withEffect">
                                  <p:stCondLst>
                                    <p:cond delay="0"/>
                                  </p:stCondLst>
                                  <p:childTnLst>
                                    <p:set>
                                      <p:cBhvr rctx="PPT">
                                        <p:cTn id="20" dur="indefinite"/>
                                        <p:tgtEl>
                                          <p:spTgt spid="31">
                                            <p:txEl>
                                              <p:pRg st="0" end="0"/>
                                            </p:txEl>
                                          </p:spTgt>
                                        </p:tgtEl>
                                        <p:attrNameLst>
                                          <p:attrName>style.opacity</p:attrName>
                                        </p:attrNameLst>
                                      </p:cBhvr>
                                      <p:to>
                                        <p:strVal val="0.5"/>
                                      </p:to>
                                    </p:set>
                                    <p:animEffect filter="image" prLst="opacity: 0.5">
                                      <p:cBhvr rctx="IE">
                                        <p:cTn id="21" dur="indefinite"/>
                                        <p:tgtEl>
                                          <p:spTgt spid="31">
                                            <p:txEl>
                                              <p:pRg st="0" end="0"/>
                                            </p:txEl>
                                          </p:spTgt>
                                        </p:tgtEl>
                                      </p:cBhvr>
                                    </p:animEffect>
                                  </p:childTnLst>
                                </p:cTn>
                              </p:par>
                              <p:par>
                                <p:cTn id="22" presetID="9" presetClass="emph" presetSubtype="0" nodeType="withEffect">
                                  <p:stCondLst>
                                    <p:cond delay="0"/>
                                  </p:stCondLst>
                                  <p:childTnLst>
                                    <p:set>
                                      <p:cBhvr rctx="PPT">
                                        <p:cTn id="23" dur="indefinite"/>
                                        <p:tgtEl>
                                          <p:spTgt spid="31">
                                            <p:txEl>
                                              <p:pRg st="1" end="1"/>
                                            </p:txEl>
                                          </p:spTgt>
                                        </p:tgtEl>
                                        <p:attrNameLst>
                                          <p:attrName>style.opacity</p:attrName>
                                        </p:attrNameLst>
                                      </p:cBhvr>
                                      <p:to>
                                        <p:strVal val="0.5"/>
                                      </p:to>
                                    </p:set>
                                    <p:animEffect filter="image" prLst="opacity: 0.5">
                                      <p:cBhvr rctx="IE">
                                        <p:cTn id="24" dur="indefinite"/>
                                        <p:tgtEl>
                                          <p:spTgt spid="31">
                                            <p:txEl>
                                              <p:pRg st="1" end="1"/>
                                            </p:txEl>
                                          </p:spTgt>
                                        </p:tgtEl>
                                      </p:cBhvr>
                                    </p:animEffect>
                                  </p:childTnLst>
                                </p:cTn>
                              </p:par>
                              <p:par>
                                <p:cTn id="25" presetID="9" presetClass="emph" presetSubtype="0" nodeType="withEffect">
                                  <p:stCondLst>
                                    <p:cond delay="0"/>
                                  </p:stCondLst>
                                  <p:childTnLst>
                                    <p:set>
                                      <p:cBhvr rctx="PPT">
                                        <p:cTn id="26" dur="indefinite"/>
                                        <p:tgtEl>
                                          <p:spTgt spid="31">
                                            <p:txEl>
                                              <p:pRg st="2" end="2"/>
                                            </p:txEl>
                                          </p:spTgt>
                                        </p:tgtEl>
                                        <p:attrNameLst>
                                          <p:attrName>style.opacity</p:attrName>
                                        </p:attrNameLst>
                                      </p:cBhvr>
                                      <p:to>
                                        <p:strVal val="0.5"/>
                                      </p:to>
                                    </p:set>
                                    <p:animEffect filter="image" prLst="opacity: 0.5">
                                      <p:cBhvr rctx="IE">
                                        <p:cTn id="27" dur="indefinite"/>
                                        <p:tgtEl>
                                          <p:spTgt spid="31">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31">
                                            <p:txEl>
                                              <p:pRg st="6" end="6"/>
                                            </p:txEl>
                                          </p:spTgt>
                                        </p:tgtEl>
                                        <p:attrNameLst>
                                          <p:attrName>style.visibility</p:attrName>
                                        </p:attrNameLst>
                                      </p:cBhvr>
                                      <p:to>
                                        <p:strVal val="visible"/>
                                      </p:to>
                                    </p:set>
                                  </p:childTnLst>
                                </p:cTn>
                              </p:par>
                              <p:par>
                                <p:cTn id="32" presetID="1" presetClass="entr" presetSubtype="0" fill="hold" nodeType="withEffect">
                                  <p:stCondLst>
                                    <p:cond delay="0"/>
                                  </p:stCondLst>
                                  <p:childTnLst>
                                    <p:set>
                                      <p:cBhvr>
                                        <p:cTn id="33" dur="1" fill="hold">
                                          <p:stCondLst>
                                            <p:cond delay="0"/>
                                          </p:stCondLst>
                                        </p:cTn>
                                        <p:tgtEl>
                                          <p:spTgt spid="31">
                                            <p:txEl>
                                              <p:pRg st="7" end="7"/>
                                            </p:txEl>
                                          </p:spTgt>
                                        </p:tgtEl>
                                        <p:attrNameLst>
                                          <p:attrName>style.visibility</p:attrName>
                                        </p:attrNameLst>
                                      </p:cBhvr>
                                      <p:to>
                                        <p:strVal val="visible"/>
                                      </p:to>
                                    </p:set>
                                  </p:childTnLst>
                                </p:cTn>
                              </p:par>
                              <p:par>
                                <p:cTn id="34" presetID="9" presetClass="emph" presetSubtype="0" nodeType="withEffect">
                                  <p:stCondLst>
                                    <p:cond delay="0"/>
                                  </p:stCondLst>
                                  <p:childTnLst>
                                    <p:set>
                                      <p:cBhvr rctx="PPT">
                                        <p:cTn id="35" dur="indefinite"/>
                                        <p:tgtEl>
                                          <p:spTgt spid="31">
                                            <p:txEl>
                                              <p:pRg st="3" end="3"/>
                                            </p:txEl>
                                          </p:spTgt>
                                        </p:tgtEl>
                                        <p:attrNameLst>
                                          <p:attrName>style.opacity</p:attrName>
                                        </p:attrNameLst>
                                      </p:cBhvr>
                                      <p:to>
                                        <p:strVal val="0.5"/>
                                      </p:to>
                                    </p:set>
                                    <p:animEffect filter="image" prLst="opacity: 0.5">
                                      <p:cBhvr rctx="IE">
                                        <p:cTn id="36" dur="indefinite"/>
                                        <p:tgtEl>
                                          <p:spTgt spid="31">
                                            <p:txEl>
                                              <p:pRg st="3" end="3"/>
                                            </p:txEl>
                                          </p:spTgt>
                                        </p:tgtEl>
                                      </p:cBhvr>
                                    </p:animEffect>
                                  </p:childTnLst>
                                </p:cTn>
                              </p:par>
                              <p:par>
                                <p:cTn id="37" presetID="9" presetClass="emph" presetSubtype="0" nodeType="withEffect">
                                  <p:stCondLst>
                                    <p:cond delay="0"/>
                                  </p:stCondLst>
                                  <p:childTnLst>
                                    <p:set>
                                      <p:cBhvr rctx="PPT">
                                        <p:cTn id="38" dur="indefinite"/>
                                        <p:tgtEl>
                                          <p:spTgt spid="31">
                                            <p:txEl>
                                              <p:pRg st="4" end="4"/>
                                            </p:txEl>
                                          </p:spTgt>
                                        </p:tgtEl>
                                        <p:attrNameLst>
                                          <p:attrName>style.opacity</p:attrName>
                                        </p:attrNameLst>
                                      </p:cBhvr>
                                      <p:to>
                                        <p:strVal val="0.5"/>
                                      </p:to>
                                    </p:set>
                                    <p:animEffect filter="image" prLst="opacity: 0.5">
                                      <p:cBhvr rctx="IE">
                                        <p:cTn id="39" dur="indefinite"/>
                                        <p:tgtEl>
                                          <p:spTgt spid="31">
                                            <p:txEl>
                                              <p:pRg st="4" end="4"/>
                                            </p:txEl>
                                          </p:spTgt>
                                        </p:tgtEl>
                                      </p:cBhvr>
                                    </p:animEffect>
                                  </p:childTnLst>
                                </p:cTn>
                              </p:par>
                              <p:par>
                                <p:cTn id="40" presetID="9" presetClass="emph" presetSubtype="0" nodeType="withEffect">
                                  <p:stCondLst>
                                    <p:cond delay="0"/>
                                  </p:stCondLst>
                                  <p:childTnLst>
                                    <p:set>
                                      <p:cBhvr rctx="PPT">
                                        <p:cTn id="41" dur="indefinite"/>
                                        <p:tgtEl>
                                          <p:spTgt spid="31">
                                            <p:txEl>
                                              <p:pRg st="5" end="5"/>
                                            </p:txEl>
                                          </p:spTgt>
                                        </p:tgtEl>
                                        <p:attrNameLst>
                                          <p:attrName>style.opacity</p:attrName>
                                        </p:attrNameLst>
                                      </p:cBhvr>
                                      <p:to>
                                        <p:strVal val="0.5"/>
                                      </p:to>
                                    </p:set>
                                    <p:animEffect filter="image" prLst="opacity: 0.5">
                                      <p:cBhvr rctx="IE">
                                        <p:cTn id="42" dur="indefinite"/>
                                        <p:tgtEl>
                                          <p:spTgt spid="31">
                                            <p:txEl>
                                              <p:pRg st="5" end="5"/>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1">
                                            <p:txEl>
                                              <p:pRg st="8" end="8"/>
                                            </p:txEl>
                                          </p:spTgt>
                                        </p:tgtEl>
                                        <p:attrNameLst>
                                          <p:attrName>style.visibility</p:attrName>
                                        </p:attrNameLst>
                                      </p:cBhvr>
                                      <p:to>
                                        <p:strVal val="visible"/>
                                      </p:to>
                                    </p:set>
                                  </p:childTnLst>
                                </p:cTn>
                              </p:par>
                              <p:par>
                                <p:cTn id="47" presetID="9" presetClass="emph" presetSubtype="0" nodeType="withEffect">
                                  <p:stCondLst>
                                    <p:cond delay="0"/>
                                  </p:stCondLst>
                                  <p:childTnLst>
                                    <p:set>
                                      <p:cBhvr rctx="PPT">
                                        <p:cTn id="48" dur="indefinite"/>
                                        <p:tgtEl>
                                          <p:spTgt spid="31">
                                            <p:txEl>
                                              <p:pRg st="6" end="6"/>
                                            </p:txEl>
                                          </p:spTgt>
                                        </p:tgtEl>
                                        <p:attrNameLst>
                                          <p:attrName>style.opacity</p:attrName>
                                        </p:attrNameLst>
                                      </p:cBhvr>
                                      <p:to>
                                        <p:strVal val="0.5"/>
                                      </p:to>
                                    </p:set>
                                    <p:animEffect filter="image" prLst="opacity: 0.5">
                                      <p:cBhvr rctx="IE">
                                        <p:cTn id="49" dur="indefinite"/>
                                        <p:tgtEl>
                                          <p:spTgt spid="31">
                                            <p:txEl>
                                              <p:pRg st="6" end="6"/>
                                            </p:txEl>
                                          </p:spTgt>
                                        </p:tgtEl>
                                      </p:cBhvr>
                                    </p:animEffect>
                                  </p:childTnLst>
                                </p:cTn>
                              </p:par>
                              <p:par>
                                <p:cTn id="50" presetID="9" presetClass="emph" presetSubtype="0" nodeType="withEffect">
                                  <p:stCondLst>
                                    <p:cond delay="0"/>
                                  </p:stCondLst>
                                  <p:childTnLst>
                                    <p:set>
                                      <p:cBhvr rctx="PPT">
                                        <p:cTn id="51" dur="indefinite"/>
                                        <p:tgtEl>
                                          <p:spTgt spid="31">
                                            <p:txEl>
                                              <p:pRg st="7" end="7"/>
                                            </p:txEl>
                                          </p:spTgt>
                                        </p:tgtEl>
                                        <p:attrNameLst>
                                          <p:attrName>style.opacity</p:attrName>
                                        </p:attrNameLst>
                                      </p:cBhvr>
                                      <p:to>
                                        <p:strVal val="0.5"/>
                                      </p:to>
                                    </p:set>
                                    <p:animEffect filter="image" prLst="opacity: 0.5">
                                      <p:cBhvr rctx="IE">
                                        <p:cTn id="52" dur="indefinite"/>
                                        <p:tgtEl>
                                          <p:spTgt spid="31">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2">
            <a:extLst>
              <a:ext uri="{FF2B5EF4-FFF2-40B4-BE49-F238E27FC236}">
                <a16:creationId xmlns="" xmlns:a16="http://schemas.microsoft.com/office/drawing/2014/main" id="{2C64CE8F-6DC1-7B46-AA41-065734F9FFFA}"/>
              </a:ext>
            </a:extLst>
          </p:cNvPr>
          <p:cNvSpPr>
            <a:spLocks noGrp="1" noChangeArrowheads="1"/>
          </p:cNvSpPr>
          <p:nvPr>
            <p:ph type="title"/>
          </p:nvPr>
        </p:nvSpPr>
        <p:spPr>
          <a:xfrm>
            <a:off x="666737" y="74712"/>
            <a:ext cx="10363200" cy="762000"/>
          </a:xfrm>
          <a:prstGeom prst="rect">
            <a:avLst/>
          </a:prstGeom>
        </p:spPr>
        <p:txBody>
          <a:bodyPr/>
          <a:lstStyle/>
          <a:p>
            <a:pPr eaLnBrk="1" hangingPunct="1"/>
            <a:r>
              <a:rPr lang="fr-CA" altLang="fr-FR" dirty="0"/>
              <a:t/>
            </a:r>
            <a:br>
              <a:rPr lang="fr-CA" altLang="fr-FR" dirty="0"/>
            </a:br>
            <a:r>
              <a:rPr lang="fr-CA" dirty="0" smtClean="0"/>
              <a:t>La </a:t>
            </a:r>
            <a:r>
              <a:rPr lang="fr-CA" dirty="0" err="1" smtClean="0"/>
              <a:t>re</a:t>
            </a:r>
            <a:r>
              <a:rPr lang="fr-CA" dirty="0" smtClean="0"/>
              <a:t>-planification: </a:t>
            </a:r>
            <a:r>
              <a:rPr lang="fr-CA" dirty="0" err="1" smtClean="0"/>
              <a:t>Upperprobability</a:t>
            </a:r>
            <a:endParaRPr lang="fr-CA" altLang="fr-FR" dirty="0"/>
          </a:p>
        </p:txBody>
      </p:sp>
      <p:sp>
        <p:nvSpPr>
          <p:cNvPr id="10243" name="Espace réservé du numéro de diapositive 1">
            <a:extLst>
              <a:ext uri="{FF2B5EF4-FFF2-40B4-BE49-F238E27FC236}">
                <a16:creationId xmlns="" xmlns:a16="http://schemas.microsoft.com/office/drawing/2014/main" id="{A32D7E7E-5EC9-B640-8806-5F060AD25EEB}"/>
              </a:ext>
            </a:extLst>
          </p:cNvPr>
          <p:cNvSpPr>
            <a:spLocks noGrp="1"/>
          </p:cNvSpPr>
          <p:nvPr>
            <p:ph type="sldNum" sz="quarter" idx="10"/>
          </p:nvPr>
        </p:nvSpPr>
        <p:spPr>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defRPr sz="2400">
                <a:solidFill>
                  <a:schemeClr val="tx1"/>
                </a:solidFill>
                <a:latin typeface="Arial" panose="020B0604020202020204" pitchFamily="34" charset="0"/>
                <a:ea typeface="ヒラギノ角ゴ Pro W3" panose="020B0300000000000000" pitchFamily="34" charset="-128"/>
                <a:cs typeface="ヒラギノ角ゴ Pro W3" panose="020B0300000000000000" pitchFamily="34" charset="-128"/>
              </a:defRPr>
            </a:lvl1pPr>
            <a:lvl2pPr marL="742950" indent="-285750">
              <a:spcBef>
                <a:spcPct val="20000"/>
              </a:spcBef>
              <a:buSzPct val="90000"/>
              <a:buFont typeface="Courier New" panose="02070309020205020404" pitchFamily="49" charset="0"/>
              <a:buBlip>
                <a:blip r:embed="rId2"/>
              </a:buBlip>
              <a:defRPr sz="2200">
                <a:solidFill>
                  <a:srgbClr val="000000"/>
                </a:solidFill>
                <a:latin typeface="Arial" panose="020B0604020202020204" pitchFamily="34" charset="0"/>
                <a:ea typeface="ヒラギノ角ゴ Pro W3" panose="020B0300000000000000" pitchFamily="34" charset="-128"/>
                <a:cs typeface="ヒラギノ角ゴ Pro W3" panose="020B0300000000000000" pitchFamily="34" charset="-128"/>
              </a:defRPr>
            </a:lvl2pPr>
            <a:lvl3pPr marL="1143000" indent="-228600">
              <a:spcBef>
                <a:spcPct val="20000"/>
              </a:spcBef>
              <a:buSzPct val="70000"/>
              <a:buBlip>
                <a:blip r:embed="rId2"/>
              </a:buBlip>
              <a:defRPr sz="2000">
                <a:solidFill>
                  <a:srgbClr val="000000"/>
                </a:solidFill>
                <a:latin typeface="Arial" panose="020B0604020202020204" pitchFamily="34" charset="0"/>
                <a:ea typeface="ヒラギノ角ゴ Pro W3" panose="020B0300000000000000" pitchFamily="34" charset="-128"/>
                <a:cs typeface="ヒラギノ角ゴ Pro W3" panose="020B0300000000000000" pitchFamily="34" charset="-128"/>
              </a:defRPr>
            </a:lvl3pPr>
            <a:lvl4pPr marL="1600200" indent="-228600">
              <a:spcBef>
                <a:spcPct val="20000"/>
              </a:spcBef>
              <a:buChar char="–"/>
              <a:defRPr sz="2000">
                <a:solidFill>
                  <a:schemeClr val="tx1"/>
                </a:solidFill>
                <a:latin typeface="Helvetica" pitchFamily="2" charset="0"/>
                <a:ea typeface="ヒラギノ角ゴ Pro W3" panose="020B0300000000000000" pitchFamily="34" charset="-128"/>
                <a:cs typeface="ヒラギノ角ゴ Pro W3" panose="020B0300000000000000" pitchFamily="34" charset="-128"/>
              </a:defRPr>
            </a:lvl4pPr>
            <a:lvl5pPr marL="2057400" indent="-228600">
              <a:spcBef>
                <a:spcPct val="20000"/>
              </a:spcBef>
              <a:buChar char="»"/>
              <a:defRPr sz="2000">
                <a:solidFill>
                  <a:schemeClr val="tx1"/>
                </a:solidFill>
                <a:latin typeface="Helvetica" pitchFamily="2" charset="0"/>
                <a:ea typeface="ヒラギノ角ゴ Pro W3" panose="020B0300000000000000" pitchFamily="34" charset="-128"/>
                <a:cs typeface="ヒラギノ角ゴ Pro W3" panose="020B0300000000000000" pitchFamily="34" charset="-128"/>
              </a:defRPr>
            </a:lvl5pPr>
            <a:lvl6pPr marL="2514600" indent="-228600" eaLnBrk="0" fontAlgn="base" hangingPunct="0">
              <a:spcBef>
                <a:spcPct val="20000"/>
              </a:spcBef>
              <a:spcAft>
                <a:spcPct val="0"/>
              </a:spcAft>
              <a:buChar char="»"/>
              <a:defRPr sz="2000">
                <a:solidFill>
                  <a:schemeClr val="tx1"/>
                </a:solidFill>
                <a:latin typeface="Helvetica" pitchFamily="2" charset="0"/>
                <a:ea typeface="ヒラギノ角ゴ Pro W3" panose="020B0300000000000000" pitchFamily="34" charset="-128"/>
                <a:cs typeface="ヒラギノ角ゴ Pro W3" panose="020B0300000000000000" pitchFamily="34" charset="-128"/>
              </a:defRPr>
            </a:lvl6pPr>
            <a:lvl7pPr marL="2971800" indent="-228600" eaLnBrk="0" fontAlgn="base" hangingPunct="0">
              <a:spcBef>
                <a:spcPct val="20000"/>
              </a:spcBef>
              <a:spcAft>
                <a:spcPct val="0"/>
              </a:spcAft>
              <a:buChar char="»"/>
              <a:defRPr sz="2000">
                <a:solidFill>
                  <a:schemeClr val="tx1"/>
                </a:solidFill>
                <a:latin typeface="Helvetica" pitchFamily="2" charset="0"/>
                <a:ea typeface="ヒラギノ角ゴ Pro W3" panose="020B0300000000000000" pitchFamily="34" charset="-128"/>
                <a:cs typeface="ヒラギノ角ゴ Pro W3" panose="020B0300000000000000" pitchFamily="34" charset="-128"/>
              </a:defRPr>
            </a:lvl7pPr>
            <a:lvl8pPr marL="3429000" indent="-228600" eaLnBrk="0" fontAlgn="base" hangingPunct="0">
              <a:spcBef>
                <a:spcPct val="20000"/>
              </a:spcBef>
              <a:spcAft>
                <a:spcPct val="0"/>
              </a:spcAft>
              <a:buChar char="»"/>
              <a:defRPr sz="2000">
                <a:solidFill>
                  <a:schemeClr val="tx1"/>
                </a:solidFill>
                <a:latin typeface="Helvetica" pitchFamily="2" charset="0"/>
                <a:ea typeface="ヒラギノ角ゴ Pro W3" panose="020B0300000000000000" pitchFamily="34" charset="-128"/>
                <a:cs typeface="ヒラギノ角ゴ Pro W3" panose="020B0300000000000000" pitchFamily="34" charset="-128"/>
              </a:defRPr>
            </a:lvl8pPr>
            <a:lvl9pPr marL="3886200" indent="-228600" eaLnBrk="0" fontAlgn="base" hangingPunct="0">
              <a:spcBef>
                <a:spcPct val="20000"/>
              </a:spcBef>
              <a:spcAft>
                <a:spcPct val="0"/>
              </a:spcAft>
              <a:buChar char="»"/>
              <a:defRPr sz="2000">
                <a:solidFill>
                  <a:schemeClr val="tx1"/>
                </a:solidFill>
                <a:latin typeface="Helvetica" pitchFamily="2" charset="0"/>
                <a:ea typeface="ヒラギノ角ゴ Pro W3" panose="020B0300000000000000" pitchFamily="34" charset="-128"/>
                <a:cs typeface="ヒラギノ角ゴ Pro W3" panose="020B0300000000000000" pitchFamily="34" charset="-128"/>
              </a:defRPr>
            </a:lvl9pPr>
          </a:lstStyle>
          <a:p>
            <a:pPr>
              <a:spcBef>
                <a:spcPct val="0"/>
              </a:spcBef>
            </a:pPr>
            <a:fld id="{9FBA7238-3D46-9545-868D-82165EA7AAB4}" type="slidenum">
              <a:rPr lang="fr-FR" altLang="fr-FR" sz="1300" smtClean="0">
                <a:solidFill>
                  <a:srgbClr val="000000"/>
                </a:solidFill>
              </a:rPr>
              <a:pPr>
                <a:spcBef>
                  <a:spcPct val="0"/>
                </a:spcBef>
              </a:pPr>
              <a:t>20</a:t>
            </a:fld>
            <a:endParaRPr lang="fr-FR" altLang="fr-FR" sz="1100">
              <a:solidFill>
                <a:srgbClr val="000000"/>
              </a:solidFill>
            </a:endParaRPr>
          </a:p>
        </p:txBody>
      </p:sp>
      <p:sp>
        <p:nvSpPr>
          <p:cNvPr id="6" name="ZoneTexte 5"/>
          <p:cNvSpPr txBox="1"/>
          <p:nvPr/>
        </p:nvSpPr>
        <p:spPr>
          <a:xfrm>
            <a:off x="711855" y="881943"/>
            <a:ext cx="10297144" cy="461665"/>
          </a:xfrm>
          <a:prstGeom prst="rect">
            <a:avLst/>
          </a:prstGeom>
          <a:noFill/>
        </p:spPr>
        <p:txBody>
          <a:bodyPr wrap="square" rtlCol="0">
            <a:spAutoFit/>
          </a:bodyPr>
          <a:lstStyle/>
          <a:p>
            <a:pPr marL="342900" indent="-342900">
              <a:buFont typeface="Wingdings" panose="05000000000000000000" pitchFamily="2" charset="2"/>
              <a:buChar char="Ø"/>
            </a:pPr>
            <a:r>
              <a:rPr lang="fr-CA" dirty="0" smtClean="0"/>
              <a:t>Prenons la possibilité forestière :</a:t>
            </a:r>
          </a:p>
        </p:txBody>
      </p:sp>
      <p:sp>
        <p:nvSpPr>
          <p:cNvPr id="12" name="ZoneTexte 11"/>
          <p:cNvSpPr txBox="1"/>
          <p:nvPr/>
        </p:nvSpPr>
        <p:spPr>
          <a:xfrm>
            <a:off x="1462808" y="2647418"/>
            <a:ext cx="10897888" cy="830997"/>
          </a:xfrm>
          <a:prstGeom prst="rect">
            <a:avLst/>
          </a:prstGeom>
          <a:noFill/>
        </p:spPr>
        <p:txBody>
          <a:bodyPr wrap="square" rtlCol="0">
            <a:spAutoFit/>
          </a:bodyPr>
          <a:lstStyle/>
          <a:p>
            <a:pPr marL="342900" indent="-342900">
              <a:buFont typeface="Wingdings" panose="05000000000000000000" pitchFamily="2" charset="2"/>
              <a:buChar char="Ø"/>
            </a:pPr>
            <a:r>
              <a:rPr lang="fr-CA" dirty="0" smtClean="0"/>
              <a:t>Ma probabilité de rester au dessous de 1300 M3 jusqu’à la période 1 est de 100%</a:t>
            </a:r>
          </a:p>
        </p:txBody>
      </p:sp>
      <p:sp>
        <p:nvSpPr>
          <p:cNvPr id="13" name="ZoneTexte 12"/>
          <p:cNvSpPr txBox="1"/>
          <p:nvPr/>
        </p:nvSpPr>
        <p:spPr>
          <a:xfrm>
            <a:off x="983432" y="1389780"/>
            <a:ext cx="10297144" cy="461665"/>
          </a:xfrm>
          <a:prstGeom prst="rect">
            <a:avLst/>
          </a:prstGeom>
          <a:noFill/>
        </p:spPr>
        <p:txBody>
          <a:bodyPr wrap="square" rtlCol="0">
            <a:spAutoFit/>
          </a:bodyPr>
          <a:lstStyle/>
          <a:p>
            <a:pPr marL="342900" indent="-342900">
              <a:buFont typeface="Wingdings" panose="05000000000000000000" pitchFamily="2" charset="2"/>
              <a:buChar char="Ø"/>
            </a:pPr>
            <a:r>
              <a:rPr lang="fr-CA" dirty="0" smtClean="0"/>
              <a:t>Si à l’ignition votre modèle stratégique donne 1000 m3</a:t>
            </a:r>
          </a:p>
        </p:txBody>
      </p:sp>
      <p:sp>
        <p:nvSpPr>
          <p:cNvPr id="14" name="ZoneTexte 13"/>
          <p:cNvSpPr txBox="1"/>
          <p:nvPr/>
        </p:nvSpPr>
        <p:spPr>
          <a:xfrm>
            <a:off x="983432" y="1816421"/>
            <a:ext cx="10297144" cy="830997"/>
          </a:xfrm>
          <a:prstGeom prst="rect">
            <a:avLst/>
          </a:prstGeom>
          <a:noFill/>
        </p:spPr>
        <p:txBody>
          <a:bodyPr wrap="square" rtlCol="0">
            <a:spAutoFit/>
          </a:bodyPr>
          <a:lstStyle/>
          <a:p>
            <a:pPr marL="342900" indent="-342900">
              <a:buFont typeface="Wingdings" panose="05000000000000000000" pitchFamily="2" charset="2"/>
              <a:buChar char="Ø"/>
            </a:pPr>
            <a:r>
              <a:rPr lang="fr-CA" dirty="0" smtClean="0"/>
              <a:t>Pour la période 1 si vous obtenez une probabilité de dépassement de 1 pour un drift de 0.3 cela veux dire:</a:t>
            </a:r>
          </a:p>
        </p:txBody>
      </p:sp>
      <p:sp>
        <p:nvSpPr>
          <p:cNvPr id="16" name="ZoneTexte 15"/>
          <p:cNvSpPr txBox="1"/>
          <p:nvPr/>
        </p:nvSpPr>
        <p:spPr>
          <a:xfrm>
            <a:off x="1471252" y="4470211"/>
            <a:ext cx="10297144" cy="830997"/>
          </a:xfrm>
          <a:prstGeom prst="rect">
            <a:avLst/>
          </a:prstGeom>
          <a:noFill/>
        </p:spPr>
        <p:txBody>
          <a:bodyPr wrap="square" rtlCol="0">
            <a:spAutoFit/>
          </a:bodyPr>
          <a:lstStyle/>
          <a:p>
            <a:pPr marL="342900" indent="-342900">
              <a:buFont typeface="Wingdings" panose="05000000000000000000" pitchFamily="2" charset="2"/>
              <a:buChar char="Ø"/>
            </a:pPr>
            <a:r>
              <a:rPr lang="fr-CA" dirty="0" smtClean="0"/>
              <a:t>Ma probabilité de rester au dessous de 1500 M3 jusqu’à la période 10 est de 60%</a:t>
            </a:r>
          </a:p>
        </p:txBody>
      </p:sp>
      <p:sp>
        <p:nvSpPr>
          <p:cNvPr id="17" name="ZoneTexte 16"/>
          <p:cNvSpPr txBox="1"/>
          <p:nvPr/>
        </p:nvSpPr>
        <p:spPr>
          <a:xfrm>
            <a:off x="998712" y="3551583"/>
            <a:ext cx="10297144" cy="830997"/>
          </a:xfrm>
          <a:prstGeom prst="rect">
            <a:avLst/>
          </a:prstGeom>
          <a:noFill/>
        </p:spPr>
        <p:txBody>
          <a:bodyPr wrap="square" rtlCol="0">
            <a:spAutoFit/>
          </a:bodyPr>
          <a:lstStyle/>
          <a:p>
            <a:pPr marL="342900" indent="-342900">
              <a:buFont typeface="Wingdings" panose="05000000000000000000" pitchFamily="2" charset="2"/>
              <a:buChar char="Ø"/>
            </a:pPr>
            <a:r>
              <a:rPr lang="fr-CA" dirty="0" smtClean="0"/>
              <a:t>Pour la période 10 si vous obtenez une probabilité de dépassement de 0.6 pour un drift de 0.5 cela veux dire:</a:t>
            </a:r>
          </a:p>
        </p:txBody>
      </p:sp>
    </p:spTree>
    <p:extLst>
      <p:ext uri="{BB962C8B-B14F-4D97-AF65-F5344CB8AC3E}">
        <p14:creationId xmlns:p14="http://schemas.microsoft.com/office/powerpoint/2010/main" val="1651418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
                                            <p:txEl>
                                              <p:pRg st="0" end="0"/>
                                            </p:txEl>
                                          </p:spTgt>
                                        </p:tgtEl>
                                        <p:attrNameLst>
                                          <p:attrName>style.visibility</p:attrName>
                                        </p:attrNameLst>
                                      </p:cBhvr>
                                      <p:to>
                                        <p:strVal val="visible"/>
                                      </p:to>
                                    </p:set>
                                  </p:childTnLst>
                                </p:cTn>
                              </p:par>
                              <p:par>
                                <p:cTn id="23" presetID="9" presetClass="emph" presetSubtype="0" grpId="0" nodeType="withEffect">
                                  <p:stCondLst>
                                    <p:cond delay="0"/>
                                  </p:stCondLst>
                                  <p:childTnLst>
                                    <p:set>
                                      <p:cBhvr rctx="PPT">
                                        <p:cTn id="24" dur="indefinite"/>
                                        <p:tgtEl>
                                          <p:spTgt spid="14">
                                            <p:txEl>
                                              <p:pRg st="0" end="0"/>
                                            </p:txEl>
                                          </p:spTgt>
                                        </p:tgtEl>
                                        <p:attrNameLst>
                                          <p:attrName>style.opacity</p:attrName>
                                        </p:attrNameLst>
                                      </p:cBhvr>
                                      <p:to>
                                        <p:strVal val="0.5"/>
                                      </p:to>
                                    </p:set>
                                    <p:animEffect filter="image" prLst="opacity: 0.5">
                                      <p:cBhvr rctx="IE">
                                        <p:cTn id="25" dur="indefinite"/>
                                        <p:tgtEl>
                                          <p:spTgt spid="14">
                                            <p:txEl>
                                              <p:pRg st="0" end="0"/>
                                            </p:txEl>
                                          </p:spTgt>
                                        </p:tgtEl>
                                      </p:cBhvr>
                                    </p:animEffect>
                                  </p:childTnLst>
                                </p:cTn>
                              </p:par>
                              <p:par>
                                <p:cTn id="26" presetID="9" presetClass="emph" presetSubtype="0" grpId="0" nodeType="withEffect">
                                  <p:stCondLst>
                                    <p:cond delay="0"/>
                                  </p:stCondLst>
                                  <p:childTnLst>
                                    <p:set>
                                      <p:cBhvr rctx="PPT">
                                        <p:cTn id="27" dur="indefinite"/>
                                        <p:tgtEl>
                                          <p:spTgt spid="12">
                                            <p:txEl>
                                              <p:pRg st="0" end="0"/>
                                            </p:txEl>
                                          </p:spTgt>
                                        </p:tgtEl>
                                        <p:attrNameLst>
                                          <p:attrName>style.opacity</p:attrName>
                                        </p:attrNameLst>
                                      </p:cBhvr>
                                      <p:to>
                                        <p:strVal val="0.5"/>
                                      </p:to>
                                    </p:set>
                                    <p:animEffect filter="image" prLst="opacity: 0.5">
                                      <p:cBhvr rctx="IE">
                                        <p:cTn id="28" dur="indefinite"/>
                                        <p:tgtEl>
                                          <p:spTgt spid="12">
                                            <p:txEl>
                                              <p:pRg st="0" end="0"/>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allAtOnce"/>
      <p:bldP spid="14" grpId="0" build="allAtOnce"/>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2">
            <a:extLst>
              <a:ext uri="{FF2B5EF4-FFF2-40B4-BE49-F238E27FC236}">
                <a16:creationId xmlns="" xmlns:a16="http://schemas.microsoft.com/office/drawing/2014/main" id="{2C64CE8F-6DC1-7B46-AA41-065734F9FFFA}"/>
              </a:ext>
            </a:extLst>
          </p:cNvPr>
          <p:cNvSpPr>
            <a:spLocks noGrp="1" noChangeArrowheads="1"/>
          </p:cNvSpPr>
          <p:nvPr>
            <p:ph type="title"/>
          </p:nvPr>
        </p:nvSpPr>
        <p:spPr>
          <a:xfrm>
            <a:off x="666737" y="74712"/>
            <a:ext cx="10363200" cy="762000"/>
          </a:xfrm>
          <a:prstGeom prst="rect">
            <a:avLst/>
          </a:prstGeom>
        </p:spPr>
        <p:txBody>
          <a:bodyPr/>
          <a:lstStyle/>
          <a:p>
            <a:pPr eaLnBrk="1" hangingPunct="1"/>
            <a:r>
              <a:rPr lang="fr-CA" altLang="fr-FR" dirty="0"/>
              <a:t/>
            </a:r>
            <a:br>
              <a:rPr lang="fr-CA" altLang="fr-FR" dirty="0"/>
            </a:br>
            <a:r>
              <a:rPr lang="fr-CA" dirty="0" smtClean="0"/>
              <a:t>La </a:t>
            </a:r>
            <a:r>
              <a:rPr lang="fr-CA" dirty="0" err="1" smtClean="0"/>
              <a:t>re</a:t>
            </a:r>
            <a:r>
              <a:rPr lang="fr-CA" dirty="0" smtClean="0"/>
              <a:t>-planification: </a:t>
            </a:r>
            <a:r>
              <a:rPr lang="fr-CA" dirty="0" err="1" smtClean="0"/>
              <a:t>Upperprobability</a:t>
            </a:r>
            <a:endParaRPr lang="fr-CA" altLang="fr-FR" dirty="0"/>
          </a:p>
        </p:txBody>
      </p:sp>
      <p:sp>
        <p:nvSpPr>
          <p:cNvPr id="10243" name="Espace réservé du numéro de diapositive 1">
            <a:extLst>
              <a:ext uri="{FF2B5EF4-FFF2-40B4-BE49-F238E27FC236}">
                <a16:creationId xmlns="" xmlns:a16="http://schemas.microsoft.com/office/drawing/2014/main" id="{A32D7E7E-5EC9-B640-8806-5F060AD25EEB}"/>
              </a:ext>
            </a:extLst>
          </p:cNvPr>
          <p:cNvSpPr>
            <a:spLocks noGrp="1"/>
          </p:cNvSpPr>
          <p:nvPr>
            <p:ph type="sldNum" sz="quarter" idx="10"/>
          </p:nvPr>
        </p:nvSpPr>
        <p:spPr>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defRPr sz="2400">
                <a:solidFill>
                  <a:schemeClr val="tx1"/>
                </a:solidFill>
                <a:latin typeface="Arial" panose="020B0604020202020204" pitchFamily="34" charset="0"/>
                <a:ea typeface="ヒラギノ角ゴ Pro W3" panose="020B0300000000000000" pitchFamily="34" charset="-128"/>
                <a:cs typeface="ヒラギノ角ゴ Pro W3" panose="020B0300000000000000" pitchFamily="34" charset="-128"/>
              </a:defRPr>
            </a:lvl1pPr>
            <a:lvl2pPr marL="742950" indent="-285750">
              <a:spcBef>
                <a:spcPct val="20000"/>
              </a:spcBef>
              <a:buSzPct val="90000"/>
              <a:buFont typeface="Courier New" panose="02070309020205020404" pitchFamily="49" charset="0"/>
              <a:buBlip>
                <a:blip r:embed="rId2"/>
              </a:buBlip>
              <a:defRPr sz="2200">
                <a:solidFill>
                  <a:srgbClr val="000000"/>
                </a:solidFill>
                <a:latin typeface="Arial" panose="020B0604020202020204" pitchFamily="34" charset="0"/>
                <a:ea typeface="ヒラギノ角ゴ Pro W3" panose="020B0300000000000000" pitchFamily="34" charset="-128"/>
                <a:cs typeface="ヒラギノ角ゴ Pro W3" panose="020B0300000000000000" pitchFamily="34" charset="-128"/>
              </a:defRPr>
            </a:lvl2pPr>
            <a:lvl3pPr marL="1143000" indent="-228600">
              <a:spcBef>
                <a:spcPct val="20000"/>
              </a:spcBef>
              <a:buSzPct val="70000"/>
              <a:buBlip>
                <a:blip r:embed="rId2"/>
              </a:buBlip>
              <a:defRPr sz="2000">
                <a:solidFill>
                  <a:srgbClr val="000000"/>
                </a:solidFill>
                <a:latin typeface="Arial" panose="020B0604020202020204" pitchFamily="34" charset="0"/>
                <a:ea typeface="ヒラギノ角ゴ Pro W3" panose="020B0300000000000000" pitchFamily="34" charset="-128"/>
                <a:cs typeface="ヒラギノ角ゴ Pro W3" panose="020B0300000000000000" pitchFamily="34" charset="-128"/>
              </a:defRPr>
            </a:lvl3pPr>
            <a:lvl4pPr marL="1600200" indent="-228600">
              <a:spcBef>
                <a:spcPct val="20000"/>
              </a:spcBef>
              <a:buChar char="–"/>
              <a:defRPr sz="2000">
                <a:solidFill>
                  <a:schemeClr val="tx1"/>
                </a:solidFill>
                <a:latin typeface="Helvetica" pitchFamily="2" charset="0"/>
                <a:ea typeface="ヒラギノ角ゴ Pro W3" panose="020B0300000000000000" pitchFamily="34" charset="-128"/>
                <a:cs typeface="ヒラギノ角ゴ Pro W3" panose="020B0300000000000000" pitchFamily="34" charset="-128"/>
              </a:defRPr>
            </a:lvl4pPr>
            <a:lvl5pPr marL="2057400" indent="-228600">
              <a:spcBef>
                <a:spcPct val="20000"/>
              </a:spcBef>
              <a:buChar char="»"/>
              <a:defRPr sz="2000">
                <a:solidFill>
                  <a:schemeClr val="tx1"/>
                </a:solidFill>
                <a:latin typeface="Helvetica" pitchFamily="2" charset="0"/>
                <a:ea typeface="ヒラギノ角ゴ Pro W3" panose="020B0300000000000000" pitchFamily="34" charset="-128"/>
                <a:cs typeface="ヒラギノ角ゴ Pro W3" panose="020B0300000000000000" pitchFamily="34" charset="-128"/>
              </a:defRPr>
            </a:lvl5pPr>
            <a:lvl6pPr marL="2514600" indent="-228600" eaLnBrk="0" fontAlgn="base" hangingPunct="0">
              <a:spcBef>
                <a:spcPct val="20000"/>
              </a:spcBef>
              <a:spcAft>
                <a:spcPct val="0"/>
              </a:spcAft>
              <a:buChar char="»"/>
              <a:defRPr sz="2000">
                <a:solidFill>
                  <a:schemeClr val="tx1"/>
                </a:solidFill>
                <a:latin typeface="Helvetica" pitchFamily="2" charset="0"/>
                <a:ea typeface="ヒラギノ角ゴ Pro W3" panose="020B0300000000000000" pitchFamily="34" charset="-128"/>
                <a:cs typeface="ヒラギノ角ゴ Pro W3" panose="020B0300000000000000" pitchFamily="34" charset="-128"/>
              </a:defRPr>
            </a:lvl6pPr>
            <a:lvl7pPr marL="2971800" indent="-228600" eaLnBrk="0" fontAlgn="base" hangingPunct="0">
              <a:spcBef>
                <a:spcPct val="20000"/>
              </a:spcBef>
              <a:spcAft>
                <a:spcPct val="0"/>
              </a:spcAft>
              <a:buChar char="»"/>
              <a:defRPr sz="2000">
                <a:solidFill>
                  <a:schemeClr val="tx1"/>
                </a:solidFill>
                <a:latin typeface="Helvetica" pitchFamily="2" charset="0"/>
                <a:ea typeface="ヒラギノ角ゴ Pro W3" panose="020B0300000000000000" pitchFamily="34" charset="-128"/>
                <a:cs typeface="ヒラギノ角ゴ Pro W3" panose="020B0300000000000000" pitchFamily="34" charset="-128"/>
              </a:defRPr>
            </a:lvl7pPr>
            <a:lvl8pPr marL="3429000" indent="-228600" eaLnBrk="0" fontAlgn="base" hangingPunct="0">
              <a:spcBef>
                <a:spcPct val="20000"/>
              </a:spcBef>
              <a:spcAft>
                <a:spcPct val="0"/>
              </a:spcAft>
              <a:buChar char="»"/>
              <a:defRPr sz="2000">
                <a:solidFill>
                  <a:schemeClr val="tx1"/>
                </a:solidFill>
                <a:latin typeface="Helvetica" pitchFamily="2" charset="0"/>
                <a:ea typeface="ヒラギノ角ゴ Pro W3" panose="020B0300000000000000" pitchFamily="34" charset="-128"/>
                <a:cs typeface="ヒラギノ角ゴ Pro W3" panose="020B0300000000000000" pitchFamily="34" charset="-128"/>
              </a:defRPr>
            </a:lvl8pPr>
            <a:lvl9pPr marL="3886200" indent="-228600" eaLnBrk="0" fontAlgn="base" hangingPunct="0">
              <a:spcBef>
                <a:spcPct val="20000"/>
              </a:spcBef>
              <a:spcAft>
                <a:spcPct val="0"/>
              </a:spcAft>
              <a:buChar char="»"/>
              <a:defRPr sz="2000">
                <a:solidFill>
                  <a:schemeClr val="tx1"/>
                </a:solidFill>
                <a:latin typeface="Helvetica" pitchFamily="2" charset="0"/>
                <a:ea typeface="ヒラギノ角ゴ Pro W3" panose="020B0300000000000000" pitchFamily="34" charset="-128"/>
                <a:cs typeface="ヒラギノ角ゴ Pro W3" panose="020B0300000000000000" pitchFamily="34" charset="-128"/>
              </a:defRPr>
            </a:lvl9pPr>
          </a:lstStyle>
          <a:p>
            <a:pPr>
              <a:spcBef>
                <a:spcPct val="0"/>
              </a:spcBef>
            </a:pPr>
            <a:fld id="{9FBA7238-3D46-9545-868D-82165EA7AAB4}" type="slidenum">
              <a:rPr lang="fr-FR" altLang="fr-FR" sz="1300" smtClean="0">
                <a:solidFill>
                  <a:srgbClr val="000000"/>
                </a:solidFill>
              </a:rPr>
              <a:pPr>
                <a:spcBef>
                  <a:spcPct val="0"/>
                </a:spcBef>
              </a:pPr>
              <a:t>21</a:t>
            </a:fld>
            <a:endParaRPr lang="fr-FR" altLang="fr-FR" sz="1100">
              <a:solidFill>
                <a:srgbClr val="000000"/>
              </a:solidFill>
            </a:endParaRPr>
          </a:p>
        </p:txBody>
      </p:sp>
      <p:sp>
        <p:nvSpPr>
          <p:cNvPr id="6" name="ZoneTexte 5"/>
          <p:cNvSpPr txBox="1"/>
          <p:nvPr/>
        </p:nvSpPr>
        <p:spPr>
          <a:xfrm>
            <a:off x="711855" y="881943"/>
            <a:ext cx="10297144" cy="461665"/>
          </a:xfrm>
          <a:prstGeom prst="rect">
            <a:avLst/>
          </a:prstGeom>
          <a:noFill/>
        </p:spPr>
        <p:txBody>
          <a:bodyPr wrap="square" rtlCol="0">
            <a:spAutoFit/>
          </a:bodyPr>
          <a:lstStyle/>
          <a:p>
            <a:pPr marL="342900" indent="-342900">
              <a:buFont typeface="Wingdings" panose="05000000000000000000" pitchFamily="2" charset="2"/>
              <a:buChar char="Ø"/>
            </a:pPr>
            <a:r>
              <a:rPr lang="fr-CA" dirty="0" smtClean="0"/>
              <a:t>Prenons l’inventaire du modèle exemple:</a:t>
            </a:r>
          </a:p>
        </p:txBody>
      </p:sp>
      <p:graphicFrame>
        <p:nvGraphicFramePr>
          <p:cNvPr id="8" name="Graphique 7"/>
          <p:cNvGraphicFramePr>
            <a:graphicFrameLocks/>
          </p:cNvGraphicFramePr>
          <p:nvPr>
            <p:extLst>
              <p:ext uri="{D42A27DB-BD31-4B8C-83A1-F6EECF244321}">
                <p14:modId xmlns:p14="http://schemas.microsoft.com/office/powerpoint/2010/main" val="2331591946"/>
              </p:ext>
            </p:extLst>
          </p:nvPr>
        </p:nvGraphicFramePr>
        <p:xfrm>
          <a:off x="2207568" y="1700808"/>
          <a:ext cx="7776864" cy="4104456"/>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72777658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2">
            <a:extLst>
              <a:ext uri="{FF2B5EF4-FFF2-40B4-BE49-F238E27FC236}">
                <a16:creationId xmlns="" xmlns:a16="http://schemas.microsoft.com/office/drawing/2014/main" id="{2C64CE8F-6DC1-7B46-AA41-065734F9FFFA}"/>
              </a:ext>
            </a:extLst>
          </p:cNvPr>
          <p:cNvSpPr>
            <a:spLocks noGrp="1" noChangeArrowheads="1"/>
          </p:cNvSpPr>
          <p:nvPr>
            <p:ph type="title"/>
          </p:nvPr>
        </p:nvSpPr>
        <p:spPr>
          <a:xfrm>
            <a:off x="666737" y="74712"/>
            <a:ext cx="10363200" cy="762000"/>
          </a:xfrm>
          <a:prstGeom prst="rect">
            <a:avLst/>
          </a:prstGeom>
        </p:spPr>
        <p:txBody>
          <a:bodyPr/>
          <a:lstStyle/>
          <a:p>
            <a:pPr eaLnBrk="1" hangingPunct="1"/>
            <a:r>
              <a:rPr lang="fr-CA" altLang="fr-FR" dirty="0"/>
              <a:t/>
            </a:r>
            <a:br>
              <a:rPr lang="fr-CA" altLang="fr-FR" dirty="0"/>
            </a:br>
            <a:r>
              <a:rPr lang="fr-CA" dirty="0" smtClean="0"/>
              <a:t>La </a:t>
            </a:r>
            <a:r>
              <a:rPr lang="fr-CA" dirty="0" err="1" smtClean="0"/>
              <a:t>re</a:t>
            </a:r>
            <a:r>
              <a:rPr lang="fr-CA" dirty="0" smtClean="0"/>
              <a:t>-planification: les résultats</a:t>
            </a:r>
            <a:endParaRPr lang="fr-CA" altLang="fr-FR" dirty="0"/>
          </a:p>
        </p:txBody>
      </p:sp>
      <p:sp>
        <p:nvSpPr>
          <p:cNvPr id="10243" name="Espace réservé du numéro de diapositive 1">
            <a:extLst>
              <a:ext uri="{FF2B5EF4-FFF2-40B4-BE49-F238E27FC236}">
                <a16:creationId xmlns="" xmlns:a16="http://schemas.microsoft.com/office/drawing/2014/main" id="{A32D7E7E-5EC9-B640-8806-5F060AD25EEB}"/>
              </a:ext>
            </a:extLst>
          </p:cNvPr>
          <p:cNvSpPr>
            <a:spLocks noGrp="1"/>
          </p:cNvSpPr>
          <p:nvPr>
            <p:ph type="sldNum" sz="quarter" idx="10"/>
          </p:nvPr>
        </p:nvSpPr>
        <p:spPr>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defRPr sz="2400">
                <a:solidFill>
                  <a:schemeClr val="tx1"/>
                </a:solidFill>
                <a:latin typeface="Arial" panose="020B0604020202020204" pitchFamily="34" charset="0"/>
                <a:ea typeface="ヒラギノ角ゴ Pro W3" panose="020B0300000000000000" pitchFamily="34" charset="-128"/>
                <a:cs typeface="ヒラギノ角ゴ Pro W3" panose="020B0300000000000000" pitchFamily="34" charset="-128"/>
              </a:defRPr>
            </a:lvl1pPr>
            <a:lvl2pPr marL="742950" indent="-285750">
              <a:spcBef>
                <a:spcPct val="20000"/>
              </a:spcBef>
              <a:buSzPct val="90000"/>
              <a:buFont typeface="Courier New" panose="02070309020205020404" pitchFamily="49" charset="0"/>
              <a:buBlip>
                <a:blip r:embed="rId2"/>
              </a:buBlip>
              <a:defRPr sz="2200">
                <a:solidFill>
                  <a:srgbClr val="000000"/>
                </a:solidFill>
                <a:latin typeface="Arial" panose="020B0604020202020204" pitchFamily="34" charset="0"/>
                <a:ea typeface="ヒラギノ角ゴ Pro W3" panose="020B0300000000000000" pitchFamily="34" charset="-128"/>
                <a:cs typeface="ヒラギノ角ゴ Pro W3" panose="020B0300000000000000" pitchFamily="34" charset="-128"/>
              </a:defRPr>
            </a:lvl2pPr>
            <a:lvl3pPr marL="1143000" indent="-228600">
              <a:spcBef>
                <a:spcPct val="20000"/>
              </a:spcBef>
              <a:buSzPct val="70000"/>
              <a:buBlip>
                <a:blip r:embed="rId2"/>
              </a:buBlip>
              <a:defRPr sz="2000">
                <a:solidFill>
                  <a:srgbClr val="000000"/>
                </a:solidFill>
                <a:latin typeface="Arial" panose="020B0604020202020204" pitchFamily="34" charset="0"/>
                <a:ea typeface="ヒラギノ角ゴ Pro W3" panose="020B0300000000000000" pitchFamily="34" charset="-128"/>
                <a:cs typeface="ヒラギノ角ゴ Pro W3" panose="020B0300000000000000" pitchFamily="34" charset="-128"/>
              </a:defRPr>
            </a:lvl3pPr>
            <a:lvl4pPr marL="1600200" indent="-228600">
              <a:spcBef>
                <a:spcPct val="20000"/>
              </a:spcBef>
              <a:buChar char="–"/>
              <a:defRPr sz="2000">
                <a:solidFill>
                  <a:schemeClr val="tx1"/>
                </a:solidFill>
                <a:latin typeface="Helvetica" pitchFamily="2" charset="0"/>
                <a:ea typeface="ヒラギノ角ゴ Pro W3" panose="020B0300000000000000" pitchFamily="34" charset="-128"/>
                <a:cs typeface="ヒラギノ角ゴ Pro W3" panose="020B0300000000000000" pitchFamily="34" charset="-128"/>
              </a:defRPr>
            </a:lvl4pPr>
            <a:lvl5pPr marL="2057400" indent="-228600">
              <a:spcBef>
                <a:spcPct val="20000"/>
              </a:spcBef>
              <a:buChar char="»"/>
              <a:defRPr sz="2000">
                <a:solidFill>
                  <a:schemeClr val="tx1"/>
                </a:solidFill>
                <a:latin typeface="Helvetica" pitchFamily="2" charset="0"/>
                <a:ea typeface="ヒラギノ角ゴ Pro W3" panose="020B0300000000000000" pitchFamily="34" charset="-128"/>
                <a:cs typeface="ヒラギノ角ゴ Pro W3" panose="020B0300000000000000" pitchFamily="34" charset="-128"/>
              </a:defRPr>
            </a:lvl5pPr>
            <a:lvl6pPr marL="2514600" indent="-228600" eaLnBrk="0" fontAlgn="base" hangingPunct="0">
              <a:spcBef>
                <a:spcPct val="20000"/>
              </a:spcBef>
              <a:spcAft>
                <a:spcPct val="0"/>
              </a:spcAft>
              <a:buChar char="»"/>
              <a:defRPr sz="2000">
                <a:solidFill>
                  <a:schemeClr val="tx1"/>
                </a:solidFill>
                <a:latin typeface="Helvetica" pitchFamily="2" charset="0"/>
                <a:ea typeface="ヒラギノ角ゴ Pro W3" panose="020B0300000000000000" pitchFamily="34" charset="-128"/>
                <a:cs typeface="ヒラギノ角ゴ Pro W3" panose="020B0300000000000000" pitchFamily="34" charset="-128"/>
              </a:defRPr>
            </a:lvl6pPr>
            <a:lvl7pPr marL="2971800" indent="-228600" eaLnBrk="0" fontAlgn="base" hangingPunct="0">
              <a:spcBef>
                <a:spcPct val="20000"/>
              </a:spcBef>
              <a:spcAft>
                <a:spcPct val="0"/>
              </a:spcAft>
              <a:buChar char="»"/>
              <a:defRPr sz="2000">
                <a:solidFill>
                  <a:schemeClr val="tx1"/>
                </a:solidFill>
                <a:latin typeface="Helvetica" pitchFamily="2" charset="0"/>
                <a:ea typeface="ヒラギノ角ゴ Pro W3" panose="020B0300000000000000" pitchFamily="34" charset="-128"/>
                <a:cs typeface="ヒラギノ角ゴ Pro W3" panose="020B0300000000000000" pitchFamily="34" charset="-128"/>
              </a:defRPr>
            </a:lvl7pPr>
            <a:lvl8pPr marL="3429000" indent="-228600" eaLnBrk="0" fontAlgn="base" hangingPunct="0">
              <a:spcBef>
                <a:spcPct val="20000"/>
              </a:spcBef>
              <a:spcAft>
                <a:spcPct val="0"/>
              </a:spcAft>
              <a:buChar char="»"/>
              <a:defRPr sz="2000">
                <a:solidFill>
                  <a:schemeClr val="tx1"/>
                </a:solidFill>
                <a:latin typeface="Helvetica" pitchFamily="2" charset="0"/>
                <a:ea typeface="ヒラギノ角ゴ Pro W3" panose="020B0300000000000000" pitchFamily="34" charset="-128"/>
                <a:cs typeface="ヒラギノ角ゴ Pro W3" panose="020B0300000000000000" pitchFamily="34" charset="-128"/>
              </a:defRPr>
            </a:lvl8pPr>
            <a:lvl9pPr marL="3886200" indent="-228600" eaLnBrk="0" fontAlgn="base" hangingPunct="0">
              <a:spcBef>
                <a:spcPct val="20000"/>
              </a:spcBef>
              <a:spcAft>
                <a:spcPct val="0"/>
              </a:spcAft>
              <a:buChar char="»"/>
              <a:defRPr sz="2000">
                <a:solidFill>
                  <a:schemeClr val="tx1"/>
                </a:solidFill>
                <a:latin typeface="Helvetica" pitchFamily="2" charset="0"/>
                <a:ea typeface="ヒラギノ角ゴ Pro W3" panose="020B0300000000000000" pitchFamily="34" charset="-128"/>
                <a:cs typeface="ヒラギノ角ゴ Pro W3" panose="020B0300000000000000" pitchFamily="34" charset="-128"/>
              </a:defRPr>
            </a:lvl9pPr>
          </a:lstStyle>
          <a:p>
            <a:pPr>
              <a:spcBef>
                <a:spcPct val="0"/>
              </a:spcBef>
            </a:pPr>
            <a:fld id="{9FBA7238-3D46-9545-868D-82165EA7AAB4}" type="slidenum">
              <a:rPr lang="fr-FR" altLang="fr-FR" sz="1300" smtClean="0">
                <a:solidFill>
                  <a:srgbClr val="000000"/>
                </a:solidFill>
              </a:rPr>
              <a:pPr>
                <a:spcBef>
                  <a:spcPct val="0"/>
                </a:spcBef>
              </a:pPr>
              <a:t>22</a:t>
            </a:fld>
            <a:endParaRPr lang="fr-FR" altLang="fr-FR" sz="1100">
              <a:solidFill>
                <a:srgbClr val="000000"/>
              </a:solidFill>
            </a:endParaRPr>
          </a:p>
        </p:txBody>
      </p:sp>
      <p:sp>
        <p:nvSpPr>
          <p:cNvPr id="6" name="ZoneTexte 5"/>
          <p:cNvSpPr txBox="1"/>
          <p:nvPr/>
        </p:nvSpPr>
        <p:spPr>
          <a:xfrm>
            <a:off x="711855" y="881943"/>
            <a:ext cx="10297144" cy="830997"/>
          </a:xfrm>
          <a:prstGeom prst="rect">
            <a:avLst/>
          </a:prstGeom>
          <a:noFill/>
        </p:spPr>
        <p:txBody>
          <a:bodyPr wrap="square" rtlCol="0">
            <a:spAutoFit/>
          </a:bodyPr>
          <a:lstStyle/>
          <a:p>
            <a:pPr marL="342900" indent="-342900">
              <a:buFont typeface="Wingdings" panose="05000000000000000000" pitchFamily="2" charset="2"/>
              <a:buChar char="Ø"/>
            </a:pPr>
            <a:r>
              <a:rPr lang="fr-CA" dirty="0" smtClean="0"/>
              <a:t>Le fichier </a:t>
            </a:r>
            <a:r>
              <a:rPr lang="fr-CA" dirty="0" err="1" smtClean="0"/>
              <a:t>outputdrift</a:t>
            </a:r>
            <a:r>
              <a:rPr lang="fr-CA" dirty="0" smtClean="0"/>
              <a:t> est donc un fichier d’analyse de probabilités de maintient ou de dépassement calculé automatiquement par FMT</a:t>
            </a:r>
          </a:p>
        </p:txBody>
      </p:sp>
      <p:sp>
        <p:nvSpPr>
          <p:cNvPr id="14" name="ZoneTexte 13"/>
          <p:cNvSpPr txBox="1"/>
          <p:nvPr/>
        </p:nvSpPr>
        <p:spPr>
          <a:xfrm>
            <a:off x="732793" y="1758171"/>
            <a:ext cx="10297144" cy="1200329"/>
          </a:xfrm>
          <a:prstGeom prst="rect">
            <a:avLst/>
          </a:prstGeom>
          <a:noFill/>
        </p:spPr>
        <p:txBody>
          <a:bodyPr wrap="square" rtlCol="0">
            <a:spAutoFit/>
          </a:bodyPr>
          <a:lstStyle/>
          <a:p>
            <a:pPr marL="342900" indent="-342900">
              <a:buFont typeface="Wingdings" panose="05000000000000000000" pitchFamily="2" charset="2"/>
              <a:buChar char="Ø"/>
            </a:pPr>
            <a:r>
              <a:rPr lang="fr-CA" dirty="0" smtClean="0"/>
              <a:t>Utilisez ces résultats déjà compilés pour valider qu’un scénario possède une meilleure probabilité de maintient ou dépassement meilleur qu’un autre</a:t>
            </a:r>
          </a:p>
        </p:txBody>
      </p:sp>
      <p:sp>
        <p:nvSpPr>
          <p:cNvPr id="17" name="ZoneTexte 16"/>
          <p:cNvSpPr txBox="1"/>
          <p:nvPr/>
        </p:nvSpPr>
        <p:spPr>
          <a:xfrm>
            <a:off x="721156" y="2883358"/>
            <a:ext cx="10297144" cy="830997"/>
          </a:xfrm>
          <a:prstGeom prst="rect">
            <a:avLst/>
          </a:prstGeom>
          <a:noFill/>
        </p:spPr>
        <p:txBody>
          <a:bodyPr wrap="square" rtlCol="0">
            <a:spAutoFit/>
          </a:bodyPr>
          <a:lstStyle/>
          <a:p>
            <a:pPr marL="342900" indent="-342900">
              <a:buFont typeface="Wingdings" panose="05000000000000000000" pitchFamily="2" charset="2"/>
              <a:buChar char="Ø"/>
            </a:pPr>
            <a:r>
              <a:rPr lang="fr-CA" dirty="0" smtClean="0"/>
              <a:t>Pour les analystes plus avancés vous pouvez utiliser les fichiers des 3 modèles pour faire des analyses complexes</a:t>
            </a:r>
          </a:p>
        </p:txBody>
      </p:sp>
      <p:sp>
        <p:nvSpPr>
          <p:cNvPr id="10" name="ZoneTexte 9"/>
          <p:cNvSpPr txBox="1"/>
          <p:nvPr/>
        </p:nvSpPr>
        <p:spPr>
          <a:xfrm>
            <a:off x="721156" y="3639214"/>
            <a:ext cx="10297144" cy="830997"/>
          </a:xfrm>
          <a:prstGeom prst="rect">
            <a:avLst/>
          </a:prstGeom>
          <a:noFill/>
        </p:spPr>
        <p:txBody>
          <a:bodyPr wrap="square" rtlCol="0">
            <a:spAutoFit/>
          </a:bodyPr>
          <a:lstStyle/>
          <a:p>
            <a:pPr marL="342900" indent="-342900">
              <a:buFont typeface="Wingdings" panose="05000000000000000000" pitchFamily="2" charset="2"/>
              <a:buChar char="Ø"/>
            </a:pPr>
            <a:r>
              <a:rPr lang="fr-CA" dirty="0" smtClean="0"/>
              <a:t>Utilisez les fichiers des 3 modèles pour valider vos hypothèses et la communication qui se passe entre les 3 modèles</a:t>
            </a:r>
          </a:p>
        </p:txBody>
      </p:sp>
    </p:spTree>
    <p:extLst>
      <p:ext uri="{BB962C8B-B14F-4D97-AF65-F5344CB8AC3E}">
        <p14:creationId xmlns:p14="http://schemas.microsoft.com/office/powerpoint/2010/main" val="4083572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xEl>
                                              <p:pRg st="0" end="0"/>
                                            </p:txEl>
                                          </p:spTgt>
                                        </p:tgtEl>
                                        <p:attrNameLst>
                                          <p:attrName>style.visibility</p:attrName>
                                        </p:attrNameLst>
                                      </p:cBhvr>
                                      <p:to>
                                        <p:strVal val="visible"/>
                                      </p:to>
                                    </p:set>
                                  </p:childTnLst>
                                </p:cTn>
                              </p:par>
                              <p:par>
                                <p:cTn id="11" presetID="9" presetClass="emph" presetSubtype="0" nodeType="withEffect">
                                  <p:stCondLst>
                                    <p:cond delay="0"/>
                                  </p:stCondLst>
                                  <p:childTnLst>
                                    <p:set>
                                      <p:cBhvr rctx="PPT">
                                        <p:cTn id="12" dur="indefinite"/>
                                        <p:tgtEl>
                                          <p:spTgt spid="6">
                                            <p:txEl>
                                              <p:pRg st="0" end="0"/>
                                            </p:txEl>
                                          </p:spTgt>
                                        </p:tgtEl>
                                        <p:attrNameLst>
                                          <p:attrName>style.opacity</p:attrName>
                                        </p:attrNameLst>
                                      </p:cBhvr>
                                      <p:to>
                                        <p:strVal val="0.5"/>
                                      </p:to>
                                    </p:set>
                                    <p:animEffect filter="image" prLst="opacity: 0.5">
                                      <p:cBhvr rctx="IE">
                                        <p:cTn id="13" dur="indefinite"/>
                                        <p:tgtEl>
                                          <p:spTgt spid="6">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17">
                                            <p:txEl>
                                              <p:pRg st="0" end="0"/>
                                            </p:txEl>
                                          </p:spTgt>
                                        </p:tgtEl>
                                        <p:attrNameLst>
                                          <p:attrName>style.visibility</p:attrName>
                                        </p:attrNameLst>
                                      </p:cBhvr>
                                      <p:to>
                                        <p:strVal val="visible"/>
                                      </p:to>
                                    </p:set>
                                  </p:childTnLst>
                                </p:cTn>
                              </p:par>
                              <p:par>
                                <p:cTn id="18" presetID="9" presetClass="emph" presetSubtype="0" nodeType="withEffect">
                                  <p:stCondLst>
                                    <p:cond delay="0"/>
                                  </p:stCondLst>
                                  <p:childTnLst>
                                    <p:set>
                                      <p:cBhvr rctx="PPT">
                                        <p:cTn id="19" dur="indefinite"/>
                                        <p:tgtEl>
                                          <p:spTgt spid="14">
                                            <p:txEl>
                                              <p:pRg st="0" end="0"/>
                                            </p:txEl>
                                          </p:spTgt>
                                        </p:tgtEl>
                                        <p:attrNameLst>
                                          <p:attrName>style.opacity</p:attrName>
                                        </p:attrNameLst>
                                      </p:cBhvr>
                                      <p:to>
                                        <p:strVal val="0.5"/>
                                      </p:to>
                                    </p:set>
                                    <p:animEffect filter="image" prLst="opacity: 0.5">
                                      <p:cBhvr rctx="IE">
                                        <p:cTn id="20" dur="indefinite"/>
                                        <p:tgtEl>
                                          <p:spTgt spid="14">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0">
                                            <p:txEl>
                                              <p:pRg st="0" end="0"/>
                                            </p:txEl>
                                          </p:spTgt>
                                        </p:tgtEl>
                                        <p:attrNameLst>
                                          <p:attrName>style.visibility</p:attrName>
                                        </p:attrNameLst>
                                      </p:cBhvr>
                                      <p:to>
                                        <p:strVal val="visible"/>
                                      </p:to>
                                    </p:set>
                                  </p:childTnLst>
                                </p:cTn>
                              </p:par>
                              <p:par>
                                <p:cTn id="25" presetID="9" presetClass="emph" presetSubtype="0" nodeType="withEffect">
                                  <p:stCondLst>
                                    <p:cond delay="0"/>
                                  </p:stCondLst>
                                  <p:childTnLst>
                                    <p:set>
                                      <p:cBhvr rctx="PPT">
                                        <p:cTn id="26" dur="indefinite"/>
                                        <p:tgtEl>
                                          <p:spTgt spid="17">
                                            <p:txEl>
                                              <p:pRg st="0" end="0"/>
                                            </p:txEl>
                                          </p:spTgt>
                                        </p:tgtEl>
                                        <p:attrNameLst>
                                          <p:attrName>style.opacity</p:attrName>
                                        </p:attrNameLst>
                                      </p:cBhvr>
                                      <p:to>
                                        <p:strVal val="0.5"/>
                                      </p:to>
                                    </p:set>
                                    <p:animEffect filter="image" prLst="opacity: 0.5">
                                      <p:cBhvr rctx="IE">
                                        <p:cTn id="27" dur="indefinite"/>
                                        <p:tgtEl>
                                          <p:spTgt spid="1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2">
            <a:extLst>
              <a:ext uri="{FF2B5EF4-FFF2-40B4-BE49-F238E27FC236}">
                <a16:creationId xmlns="" xmlns:a16="http://schemas.microsoft.com/office/drawing/2014/main" id="{2C64CE8F-6DC1-7B46-AA41-065734F9FFFA}"/>
              </a:ext>
            </a:extLst>
          </p:cNvPr>
          <p:cNvSpPr>
            <a:spLocks noGrp="1" noChangeArrowheads="1"/>
          </p:cNvSpPr>
          <p:nvPr>
            <p:ph type="title"/>
          </p:nvPr>
        </p:nvSpPr>
        <p:spPr>
          <a:xfrm>
            <a:off x="666737" y="74712"/>
            <a:ext cx="10363200" cy="762000"/>
          </a:xfrm>
          <a:prstGeom prst="rect">
            <a:avLst/>
          </a:prstGeom>
        </p:spPr>
        <p:txBody>
          <a:bodyPr/>
          <a:lstStyle/>
          <a:p>
            <a:pPr eaLnBrk="1" hangingPunct="1"/>
            <a:r>
              <a:rPr lang="fr-CA" altLang="fr-FR" dirty="0"/>
              <a:t/>
            </a:r>
            <a:br>
              <a:rPr lang="fr-CA" altLang="fr-FR" dirty="0"/>
            </a:br>
            <a:r>
              <a:rPr lang="fr-CA" dirty="0" smtClean="0"/>
              <a:t>La </a:t>
            </a:r>
            <a:r>
              <a:rPr lang="fr-CA" dirty="0" err="1" smtClean="0"/>
              <a:t>re</a:t>
            </a:r>
            <a:r>
              <a:rPr lang="fr-CA" dirty="0" smtClean="0"/>
              <a:t>-planification: Exercice 1</a:t>
            </a:r>
            <a:endParaRPr lang="fr-CA" altLang="fr-FR" dirty="0"/>
          </a:p>
        </p:txBody>
      </p:sp>
      <p:sp>
        <p:nvSpPr>
          <p:cNvPr id="10243" name="Espace réservé du numéro de diapositive 1">
            <a:extLst>
              <a:ext uri="{FF2B5EF4-FFF2-40B4-BE49-F238E27FC236}">
                <a16:creationId xmlns="" xmlns:a16="http://schemas.microsoft.com/office/drawing/2014/main" id="{A32D7E7E-5EC9-B640-8806-5F060AD25EEB}"/>
              </a:ext>
            </a:extLst>
          </p:cNvPr>
          <p:cNvSpPr>
            <a:spLocks noGrp="1"/>
          </p:cNvSpPr>
          <p:nvPr>
            <p:ph type="sldNum" sz="quarter" idx="10"/>
          </p:nvPr>
        </p:nvSpPr>
        <p:spPr>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defRPr sz="2400">
                <a:solidFill>
                  <a:schemeClr val="tx1"/>
                </a:solidFill>
                <a:latin typeface="Arial" panose="020B0604020202020204" pitchFamily="34" charset="0"/>
                <a:ea typeface="ヒラギノ角ゴ Pro W3" panose="020B0300000000000000" pitchFamily="34" charset="-128"/>
                <a:cs typeface="ヒラギノ角ゴ Pro W3" panose="020B0300000000000000" pitchFamily="34" charset="-128"/>
              </a:defRPr>
            </a:lvl1pPr>
            <a:lvl2pPr marL="742950" indent="-285750">
              <a:spcBef>
                <a:spcPct val="20000"/>
              </a:spcBef>
              <a:buSzPct val="90000"/>
              <a:buFont typeface="Courier New" panose="02070309020205020404" pitchFamily="49" charset="0"/>
              <a:buBlip>
                <a:blip r:embed="rId2"/>
              </a:buBlip>
              <a:defRPr sz="2200">
                <a:solidFill>
                  <a:srgbClr val="000000"/>
                </a:solidFill>
                <a:latin typeface="Arial" panose="020B0604020202020204" pitchFamily="34" charset="0"/>
                <a:ea typeface="ヒラギノ角ゴ Pro W3" panose="020B0300000000000000" pitchFamily="34" charset="-128"/>
                <a:cs typeface="ヒラギノ角ゴ Pro W3" panose="020B0300000000000000" pitchFamily="34" charset="-128"/>
              </a:defRPr>
            </a:lvl2pPr>
            <a:lvl3pPr marL="1143000" indent="-228600">
              <a:spcBef>
                <a:spcPct val="20000"/>
              </a:spcBef>
              <a:buSzPct val="70000"/>
              <a:buBlip>
                <a:blip r:embed="rId2"/>
              </a:buBlip>
              <a:defRPr sz="2000">
                <a:solidFill>
                  <a:srgbClr val="000000"/>
                </a:solidFill>
                <a:latin typeface="Arial" panose="020B0604020202020204" pitchFamily="34" charset="0"/>
                <a:ea typeface="ヒラギノ角ゴ Pro W3" panose="020B0300000000000000" pitchFamily="34" charset="-128"/>
                <a:cs typeface="ヒラギノ角ゴ Pro W3" panose="020B0300000000000000" pitchFamily="34" charset="-128"/>
              </a:defRPr>
            </a:lvl3pPr>
            <a:lvl4pPr marL="1600200" indent="-228600">
              <a:spcBef>
                <a:spcPct val="20000"/>
              </a:spcBef>
              <a:buChar char="–"/>
              <a:defRPr sz="2000">
                <a:solidFill>
                  <a:schemeClr val="tx1"/>
                </a:solidFill>
                <a:latin typeface="Helvetica" pitchFamily="2" charset="0"/>
                <a:ea typeface="ヒラギノ角ゴ Pro W3" panose="020B0300000000000000" pitchFamily="34" charset="-128"/>
                <a:cs typeface="ヒラギノ角ゴ Pro W3" panose="020B0300000000000000" pitchFamily="34" charset="-128"/>
              </a:defRPr>
            </a:lvl4pPr>
            <a:lvl5pPr marL="2057400" indent="-228600">
              <a:spcBef>
                <a:spcPct val="20000"/>
              </a:spcBef>
              <a:buChar char="»"/>
              <a:defRPr sz="2000">
                <a:solidFill>
                  <a:schemeClr val="tx1"/>
                </a:solidFill>
                <a:latin typeface="Helvetica" pitchFamily="2" charset="0"/>
                <a:ea typeface="ヒラギノ角ゴ Pro W3" panose="020B0300000000000000" pitchFamily="34" charset="-128"/>
                <a:cs typeface="ヒラギノ角ゴ Pro W3" panose="020B0300000000000000" pitchFamily="34" charset="-128"/>
              </a:defRPr>
            </a:lvl5pPr>
            <a:lvl6pPr marL="2514600" indent="-228600" eaLnBrk="0" fontAlgn="base" hangingPunct="0">
              <a:spcBef>
                <a:spcPct val="20000"/>
              </a:spcBef>
              <a:spcAft>
                <a:spcPct val="0"/>
              </a:spcAft>
              <a:buChar char="»"/>
              <a:defRPr sz="2000">
                <a:solidFill>
                  <a:schemeClr val="tx1"/>
                </a:solidFill>
                <a:latin typeface="Helvetica" pitchFamily="2" charset="0"/>
                <a:ea typeface="ヒラギノ角ゴ Pro W3" panose="020B0300000000000000" pitchFamily="34" charset="-128"/>
                <a:cs typeface="ヒラギノ角ゴ Pro W3" panose="020B0300000000000000" pitchFamily="34" charset="-128"/>
              </a:defRPr>
            </a:lvl6pPr>
            <a:lvl7pPr marL="2971800" indent="-228600" eaLnBrk="0" fontAlgn="base" hangingPunct="0">
              <a:spcBef>
                <a:spcPct val="20000"/>
              </a:spcBef>
              <a:spcAft>
                <a:spcPct val="0"/>
              </a:spcAft>
              <a:buChar char="»"/>
              <a:defRPr sz="2000">
                <a:solidFill>
                  <a:schemeClr val="tx1"/>
                </a:solidFill>
                <a:latin typeface="Helvetica" pitchFamily="2" charset="0"/>
                <a:ea typeface="ヒラギノ角ゴ Pro W3" panose="020B0300000000000000" pitchFamily="34" charset="-128"/>
                <a:cs typeface="ヒラギノ角ゴ Pro W3" panose="020B0300000000000000" pitchFamily="34" charset="-128"/>
              </a:defRPr>
            </a:lvl7pPr>
            <a:lvl8pPr marL="3429000" indent="-228600" eaLnBrk="0" fontAlgn="base" hangingPunct="0">
              <a:spcBef>
                <a:spcPct val="20000"/>
              </a:spcBef>
              <a:spcAft>
                <a:spcPct val="0"/>
              </a:spcAft>
              <a:buChar char="»"/>
              <a:defRPr sz="2000">
                <a:solidFill>
                  <a:schemeClr val="tx1"/>
                </a:solidFill>
                <a:latin typeface="Helvetica" pitchFamily="2" charset="0"/>
                <a:ea typeface="ヒラギノ角ゴ Pro W3" panose="020B0300000000000000" pitchFamily="34" charset="-128"/>
                <a:cs typeface="ヒラギノ角ゴ Pro W3" panose="020B0300000000000000" pitchFamily="34" charset="-128"/>
              </a:defRPr>
            </a:lvl8pPr>
            <a:lvl9pPr marL="3886200" indent="-228600" eaLnBrk="0" fontAlgn="base" hangingPunct="0">
              <a:spcBef>
                <a:spcPct val="20000"/>
              </a:spcBef>
              <a:spcAft>
                <a:spcPct val="0"/>
              </a:spcAft>
              <a:buChar char="»"/>
              <a:defRPr sz="2000">
                <a:solidFill>
                  <a:schemeClr val="tx1"/>
                </a:solidFill>
                <a:latin typeface="Helvetica" pitchFamily="2" charset="0"/>
                <a:ea typeface="ヒラギノ角ゴ Pro W3" panose="020B0300000000000000" pitchFamily="34" charset="-128"/>
                <a:cs typeface="ヒラギノ角ゴ Pro W3" panose="020B0300000000000000" pitchFamily="34" charset="-128"/>
              </a:defRPr>
            </a:lvl9pPr>
          </a:lstStyle>
          <a:p>
            <a:pPr>
              <a:spcBef>
                <a:spcPct val="0"/>
              </a:spcBef>
            </a:pPr>
            <a:fld id="{9FBA7238-3D46-9545-868D-82165EA7AAB4}" type="slidenum">
              <a:rPr lang="fr-FR" altLang="fr-FR" sz="1300" smtClean="0">
                <a:solidFill>
                  <a:srgbClr val="000000"/>
                </a:solidFill>
              </a:rPr>
              <a:pPr>
                <a:spcBef>
                  <a:spcPct val="0"/>
                </a:spcBef>
              </a:pPr>
              <a:t>23</a:t>
            </a:fld>
            <a:endParaRPr lang="fr-FR" altLang="fr-FR" sz="1100">
              <a:solidFill>
                <a:srgbClr val="000000"/>
              </a:solidFill>
            </a:endParaRPr>
          </a:p>
        </p:txBody>
      </p:sp>
      <p:sp>
        <p:nvSpPr>
          <p:cNvPr id="6" name="ZoneTexte 5"/>
          <p:cNvSpPr txBox="1"/>
          <p:nvPr/>
        </p:nvSpPr>
        <p:spPr>
          <a:xfrm>
            <a:off x="711855" y="881943"/>
            <a:ext cx="10297144" cy="461665"/>
          </a:xfrm>
          <a:prstGeom prst="rect">
            <a:avLst/>
          </a:prstGeom>
          <a:noFill/>
        </p:spPr>
        <p:txBody>
          <a:bodyPr wrap="square" rtlCol="0">
            <a:spAutoFit/>
          </a:bodyPr>
          <a:lstStyle/>
          <a:p>
            <a:pPr marL="342900" indent="-342900">
              <a:buFont typeface="Wingdings" panose="05000000000000000000" pitchFamily="2" charset="2"/>
              <a:buChar char="Ø"/>
            </a:pPr>
            <a:r>
              <a:rPr lang="fr-CA" dirty="0" smtClean="0"/>
              <a:t>Avec le scénario </a:t>
            </a:r>
            <a:r>
              <a:rPr lang="fr-CA" b="1" u="sng" dirty="0" smtClean="0"/>
              <a:t>stratégique</a:t>
            </a:r>
            <a:r>
              <a:rPr lang="fr-CA" dirty="0" smtClean="0"/>
              <a:t> Globalex1 et </a:t>
            </a:r>
            <a:r>
              <a:rPr lang="fr-CA" b="1" u="sng" dirty="0" smtClean="0"/>
              <a:t>tactique</a:t>
            </a:r>
            <a:r>
              <a:rPr lang="fr-CA" dirty="0" smtClean="0"/>
              <a:t> Localex1</a:t>
            </a:r>
          </a:p>
        </p:txBody>
      </p:sp>
      <p:sp>
        <p:nvSpPr>
          <p:cNvPr id="8" name="ZoneTexte 7"/>
          <p:cNvSpPr txBox="1"/>
          <p:nvPr/>
        </p:nvSpPr>
        <p:spPr>
          <a:xfrm>
            <a:off x="732793" y="1404512"/>
            <a:ext cx="10297144" cy="830997"/>
          </a:xfrm>
          <a:prstGeom prst="rect">
            <a:avLst/>
          </a:prstGeom>
          <a:noFill/>
        </p:spPr>
        <p:txBody>
          <a:bodyPr wrap="square" rtlCol="0">
            <a:spAutoFit/>
          </a:bodyPr>
          <a:lstStyle/>
          <a:p>
            <a:pPr marL="342900" indent="-342900">
              <a:buFont typeface="Wingdings" panose="05000000000000000000" pitchFamily="2" charset="2"/>
              <a:buChar char="Ø"/>
            </a:pPr>
            <a:r>
              <a:rPr lang="fr-CA" dirty="0" smtClean="0"/>
              <a:t>Avec une tolérance à la rupture de stock de 5%, quelle est la probabilité de maintenir OVOLREC jusqu’à la période 10?</a:t>
            </a:r>
          </a:p>
        </p:txBody>
      </p:sp>
      <p:pic>
        <p:nvPicPr>
          <p:cNvPr id="3" name="Image 2"/>
          <p:cNvPicPr>
            <a:picLocks noChangeAspect="1"/>
          </p:cNvPicPr>
          <p:nvPr/>
        </p:nvPicPr>
        <p:blipFill>
          <a:blip r:embed="rId3"/>
          <a:stretch>
            <a:fillRect/>
          </a:stretch>
        </p:blipFill>
        <p:spPr>
          <a:xfrm>
            <a:off x="3556042" y="2838424"/>
            <a:ext cx="4584589" cy="2755631"/>
          </a:xfrm>
          <a:prstGeom prst="rect">
            <a:avLst/>
          </a:prstGeom>
        </p:spPr>
      </p:pic>
    </p:spTree>
    <p:extLst>
      <p:ext uri="{BB962C8B-B14F-4D97-AF65-F5344CB8AC3E}">
        <p14:creationId xmlns:p14="http://schemas.microsoft.com/office/powerpoint/2010/main" val="818384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childTnLst>
                                </p:cTn>
                              </p:par>
                              <p:par>
                                <p:cTn id="11" presetID="9" presetClass="emph" presetSubtype="0" nodeType="withEffect">
                                  <p:stCondLst>
                                    <p:cond delay="0"/>
                                  </p:stCondLst>
                                  <p:childTnLst>
                                    <p:set>
                                      <p:cBhvr rctx="PPT">
                                        <p:cTn id="12" dur="indefinite"/>
                                        <p:tgtEl>
                                          <p:spTgt spid="6">
                                            <p:txEl>
                                              <p:pRg st="0" end="0"/>
                                            </p:txEl>
                                          </p:spTgt>
                                        </p:tgtEl>
                                        <p:attrNameLst>
                                          <p:attrName>style.opacity</p:attrName>
                                        </p:attrNameLst>
                                      </p:cBhvr>
                                      <p:to>
                                        <p:strVal val="0.5"/>
                                      </p:to>
                                    </p:set>
                                    <p:animEffect filter="image" prLst="opacity: 0.5">
                                      <p:cBhvr rctx="IE">
                                        <p:cTn id="13" dur="indefinite"/>
                                        <p:tgtEl>
                                          <p:spTgt spid="6">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2">
            <a:extLst>
              <a:ext uri="{FF2B5EF4-FFF2-40B4-BE49-F238E27FC236}">
                <a16:creationId xmlns="" xmlns:a16="http://schemas.microsoft.com/office/drawing/2014/main" id="{2C64CE8F-6DC1-7B46-AA41-065734F9FFFA}"/>
              </a:ext>
            </a:extLst>
          </p:cNvPr>
          <p:cNvSpPr>
            <a:spLocks noGrp="1" noChangeArrowheads="1"/>
          </p:cNvSpPr>
          <p:nvPr>
            <p:ph type="title"/>
          </p:nvPr>
        </p:nvSpPr>
        <p:spPr>
          <a:xfrm>
            <a:off x="666737" y="74712"/>
            <a:ext cx="10363200" cy="762000"/>
          </a:xfrm>
          <a:prstGeom prst="rect">
            <a:avLst/>
          </a:prstGeom>
        </p:spPr>
        <p:txBody>
          <a:bodyPr/>
          <a:lstStyle/>
          <a:p>
            <a:pPr eaLnBrk="1" hangingPunct="1"/>
            <a:r>
              <a:rPr lang="fr-CA" altLang="fr-FR" dirty="0"/>
              <a:t/>
            </a:r>
            <a:br>
              <a:rPr lang="fr-CA" altLang="fr-FR" dirty="0"/>
            </a:br>
            <a:r>
              <a:rPr lang="fr-CA" dirty="0" smtClean="0"/>
              <a:t>La </a:t>
            </a:r>
            <a:r>
              <a:rPr lang="fr-CA" dirty="0" err="1" smtClean="0"/>
              <a:t>re</a:t>
            </a:r>
            <a:r>
              <a:rPr lang="fr-CA" dirty="0" smtClean="0"/>
              <a:t>-planification: Exercice 2</a:t>
            </a:r>
            <a:endParaRPr lang="fr-CA" altLang="fr-FR" dirty="0"/>
          </a:p>
        </p:txBody>
      </p:sp>
      <p:sp>
        <p:nvSpPr>
          <p:cNvPr id="10243" name="Espace réservé du numéro de diapositive 1">
            <a:extLst>
              <a:ext uri="{FF2B5EF4-FFF2-40B4-BE49-F238E27FC236}">
                <a16:creationId xmlns="" xmlns:a16="http://schemas.microsoft.com/office/drawing/2014/main" id="{A32D7E7E-5EC9-B640-8806-5F060AD25EEB}"/>
              </a:ext>
            </a:extLst>
          </p:cNvPr>
          <p:cNvSpPr>
            <a:spLocks noGrp="1"/>
          </p:cNvSpPr>
          <p:nvPr>
            <p:ph type="sldNum" sz="quarter" idx="10"/>
          </p:nvPr>
        </p:nvSpPr>
        <p:spPr>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defRPr sz="2400">
                <a:solidFill>
                  <a:schemeClr val="tx1"/>
                </a:solidFill>
                <a:latin typeface="Arial" panose="020B0604020202020204" pitchFamily="34" charset="0"/>
                <a:ea typeface="ヒラギノ角ゴ Pro W3" panose="020B0300000000000000" pitchFamily="34" charset="-128"/>
                <a:cs typeface="ヒラギノ角ゴ Pro W3" panose="020B0300000000000000" pitchFamily="34" charset="-128"/>
              </a:defRPr>
            </a:lvl1pPr>
            <a:lvl2pPr marL="742950" indent="-285750">
              <a:spcBef>
                <a:spcPct val="20000"/>
              </a:spcBef>
              <a:buSzPct val="90000"/>
              <a:buFont typeface="Courier New" panose="02070309020205020404" pitchFamily="49" charset="0"/>
              <a:buBlip>
                <a:blip r:embed="rId2"/>
              </a:buBlip>
              <a:defRPr sz="2200">
                <a:solidFill>
                  <a:srgbClr val="000000"/>
                </a:solidFill>
                <a:latin typeface="Arial" panose="020B0604020202020204" pitchFamily="34" charset="0"/>
                <a:ea typeface="ヒラギノ角ゴ Pro W3" panose="020B0300000000000000" pitchFamily="34" charset="-128"/>
                <a:cs typeface="ヒラギノ角ゴ Pro W3" panose="020B0300000000000000" pitchFamily="34" charset="-128"/>
              </a:defRPr>
            </a:lvl2pPr>
            <a:lvl3pPr marL="1143000" indent="-228600">
              <a:spcBef>
                <a:spcPct val="20000"/>
              </a:spcBef>
              <a:buSzPct val="70000"/>
              <a:buBlip>
                <a:blip r:embed="rId2"/>
              </a:buBlip>
              <a:defRPr sz="2000">
                <a:solidFill>
                  <a:srgbClr val="000000"/>
                </a:solidFill>
                <a:latin typeface="Arial" panose="020B0604020202020204" pitchFamily="34" charset="0"/>
                <a:ea typeface="ヒラギノ角ゴ Pro W3" panose="020B0300000000000000" pitchFamily="34" charset="-128"/>
                <a:cs typeface="ヒラギノ角ゴ Pro W3" panose="020B0300000000000000" pitchFamily="34" charset="-128"/>
              </a:defRPr>
            </a:lvl3pPr>
            <a:lvl4pPr marL="1600200" indent="-228600">
              <a:spcBef>
                <a:spcPct val="20000"/>
              </a:spcBef>
              <a:buChar char="–"/>
              <a:defRPr sz="2000">
                <a:solidFill>
                  <a:schemeClr val="tx1"/>
                </a:solidFill>
                <a:latin typeface="Helvetica" pitchFamily="2" charset="0"/>
                <a:ea typeface="ヒラギノ角ゴ Pro W3" panose="020B0300000000000000" pitchFamily="34" charset="-128"/>
                <a:cs typeface="ヒラギノ角ゴ Pro W3" panose="020B0300000000000000" pitchFamily="34" charset="-128"/>
              </a:defRPr>
            </a:lvl4pPr>
            <a:lvl5pPr marL="2057400" indent="-228600">
              <a:spcBef>
                <a:spcPct val="20000"/>
              </a:spcBef>
              <a:buChar char="»"/>
              <a:defRPr sz="2000">
                <a:solidFill>
                  <a:schemeClr val="tx1"/>
                </a:solidFill>
                <a:latin typeface="Helvetica" pitchFamily="2" charset="0"/>
                <a:ea typeface="ヒラギノ角ゴ Pro W3" panose="020B0300000000000000" pitchFamily="34" charset="-128"/>
                <a:cs typeface="ヒラギノ角ゴ Pro W3" panose="020B0300000000000000" pitchFamily="34" charset="-128"/>
              </a:defRPr>
            </a:lvl5pPr>
            <a:lvl6pPr marL="2514600" indent="-228600" eaLnBrk="0" fontAlgn="base" hangingPunct="0">
              <a:spcBef>
                <a:spcPct val="20000"/>
              </a:spcBef>
              <a:spcAft>
                <a:spcPct val="0"/>
              </a:spcAft>
              <a:buChar char="»"/>
              <a:defRPr sz="2000">
                <a:solidFill>
                  <a:schemeClr val="tx1"/>
                </a:solidFill>
                <a:latin typeface="Helvetica" pitchFamily="2" charset="0"/>
                <a:ea typeface="ヒラギノ角ゴ Pro W3" panose="020B0300000000000000" pitchFamily="34" charset="-128"/>
                <a:cs typeface="ヒラギノ角ゴ Pro W3" panose="020B0300000000000000" pitchFamily="34" charset="-128"/>
              </a:defRPr>
            </a:lvl6pPr>
            <a:lvl7pPr marL="2971800" indent="-228600" eaLnBrk="0" fontAlgn="base" hangingPunct="0">
              <a:spcBef>
                <a:spcPct val="20000"/>
              </a:spcBef>
              <a:spcAft>
                <a:spcPct val="0"/>
              </a:spcAft>
              <a:buChar char="»"/>
              <a:defRPr sz="2000">
                <a:solidFill>
                  <a:schemeClr val="tx1"/>
                </a:solidFill>
                <a:latin typeface="Helvetica" pitchFamily="2" charset="0"/>
                <a:ea typeface="ヒラギノ角ゴ Pro W3" panose="020B0300000000000000" pitchFamily="34" charset="-128"/>
                <a:cs typeface="ヒラギノ角ゴ Pro W3" panose="020B0300000000000000" pitchFamily="34" charset="-128"/>
              </a:defRPr>
            </a:lvl7pPr>
            <a:lvl8pPr marL="3429000" indent="-228600" eaLnBrk="0" fontAlgn="base" hangingPunct="0">
              <a:spcBef>
                <a:spcPct val="20000"/>
              </a:spcBef>
              <a:spcAft>
                <a:spcPct val="0"/>
              </a:spcAft>
              <a:buChar char="»"/>
              <a:defRPr sz="2000">
                <a:solidFill>
                  <a:schemeClr val="tx1"/>
                </a:solidFill>
                <a:latin typeface="Helvetica" pitchFamily="2" charset="0"/>
                <a:ea typeface="ヒラギノ角ゴ Pro W3" panose="020B0300000000000000" pitchFamily="34" charset="-128"/>
                <a:cs typeface="ヒラギノ角ゴ Pro W3" panose="020B0300000000000000" pitchFamily="34" charset="-128"/>
              </a:defRPr>
            </a:lvl8pPr>
            <a:lvl9pPr marL="3886200" indent="-228600" eaLnBrk="0" fontAlgn="base" hangingPunct="0">
              <a:spcBef>
                <a:spcPct val="20000"/>
              </a:spcBef>
              <a:spcAft>
                <a:spcPct val="0"/>
              </a:spcAft>
              <a:buChar char="»"/>
              <a:defRPr sz="2000">
                <a:solidFill>
                  <a:schemeClr val="tx1"/>
                </a:solidFill>
                <a:latin typeface="Helvetica" pitchFamily="2" charset="0"/>
                <a:ea typeface="ヒラギノ角ゴ Pro W3" panose="020B0300000000000000" pitchFamily="34" charset="-128"/>
                <a:cs typeface="ヒラギノ角ゴ Pro W3" panose="020B0300000000000000" pitchFamily="34" charset="-128"/>
              </a:defRPr>
            </a:lvl9pPr>
          </a:lstStyle>
          <a:p>
            <a:pPr>
              <a:spcBef>
                <a:spcPct val="0"/>
              </a:spcBef>
            </a:pPr>
            <a:fld id="{9FBA7238-3D46-9545-868D-82165EA7AAB4}" type="slidenum">
              <a:rPr lang="fr-FR" altLang="fr-FR" sz="1300" smtClean="0">
                <a:solidFill>
                  <a:srgbClr val="000000"/>
                </a:solidFill>
              </a:rPr>
              <a:pPr>
                <a:spcBef>
                  <a:spcPct val="0"/>
                </a:spcBef>
              </a:pPr>
              <a:t>24</a:t>
            </a:fld>
            <a:endParaRPr lang="fr-FR" altLang="fr-FR" sz="1100">
              <a:solidFill>
                <a:srgbClr val="000000"/>
              </a:solidFill>
            </a:endParaRPr>
          </a:p>
        </p:txBody>
      </p:sp>
      <p:sp>
        <p:nvSpPr>
          <p:cNvPr id="6" name="ZoneTexte 5"/>
          <p:cNvSpPr txBox="1"/>
          <p:nvPr/>
        </p:nvSpPr>
        <p:spPr>
          <a:xfrm>
            <a:off x="711855" y="881943"/>
            <a:ext cx="10297144" cy="461665"/>
          </a:xfrm>
          <a:prstGeom prst="rect">
            <a:avLst/>
          </a:prstGeom>
          <a:noFill/>
        </p:spPr>
        <p:txBody>
          <a:bodyPr wrap="square" rtlCol="0">
            <a:spAutoFit/>
          </a:bodyPr>
          <a:lstStyle/>
          <a:p>
            <a:pPr marL="342900" indent="-342900">
              <a:buFont typeface="Wingdings" panose="05000000000000000000" pitchFamily="2" charset="2"/>
              <a:buChar char="Ø"/>
            </a:pPr>
            <a:r>
              <a:rPr lang="fr-CA" dirty="0" smtClean="0"/>
              <a:t>Avec le scénario </a:t>
            </a:r>
            <a:r>
              <a:rPr lang="fr-CA" b="1" u="sng" dirty="0" smtClean="0"/>
              <a:t>stratégique</a:t>
            </a:r>
            <a:r>
              <a:rPr lang="fr-CA" dirty="0" smtClean="0"/>
              <a:t> Globalex2 et </a:t>
            </a:r>
            <a:r>
              <a:rPr lang="fr-CA" b="1" u="sng" dirty="0" smtClean="0"/>
              <a:t>tactique</a:t>
            </a:r>
            <a:r>
              <a:rPr lang="fr-CA" dirty="0" smtClean="0"/>
              <a:t> Localex1</a:t>
            </a:r>
          </a:p>
        </p:txBody>
      </p:sp>
      <p:sp>
        <p:nvSpPr>
          <p:cNvPr id="8" name="ZoneTexte 7"/>
          <p:cNvSpPr txBox="1"/>
          <p:nvPr/>
        </p:nvSpPr>
        <p:spPr>
          <a:xfrm>
            <a:off x="732793" y="1404512"/>
            <a:ext cx="10297144" cy="830997"/>
          </a:xfrm>
          <a:prstGeom prst="rect">
            <a:avLst/>
          </a:prstGeom>
          <a:noFill/>
        </p:spPr>
        <p:txBody>
          <a:bodyPr wrap="square" rtlCol="0">
            <a:spAutoFit/>
          </a:bodyPr>
          <a:lstStyle/>
          <a:p>
            <a:pPr marL="342900" indent="-342900">
              <a:buFont typeface="Wingdings" panose="05000000000000000000" pitchFamily="2" charset="2"/>
              <a:buChar char="Ø"/>
            </a:pPr>
            <a:r>
              <a:rPr lang="fr-CA" dirty="0" smtClean="0"/>
              <a:t>Forcez le modèle </a:t>
            </a:r>
            <a:r>
              <a:rPr lang="fr-CA" b="1" u="sng" dirty="0" smtClean="0"/>
              <a:t>stratégique</a:t>
            </a:r>
            <a:r>
              <a:rPr lang="fr-CA" dirty="0" smtClean="0"/>
              <a:t> à ne pas dépasser 20000 m</a:t>
            </a:r>
            <a:r>
              <a:rPr lang="fr-CA" baseline="30000" dirty="0" smtClean="0"/>
              <a:t>3</a:t>
            </a:r>
            <a:r>
              <a:rPr lang="fr-CA" dirty="0" smtClean="0"/>
              <a:t> de OVOLREC</a:t>
            </a:r>
          </a:p>
        </p:txBody>
      </p:sp>
      <p:sp>
        <p:nvSpPr>
          <p:cNvPr id="7" name="ZoneTexte 6"/>
          <p:cNvSpPr txBox="1"/>
          <p:nvPr/>
        </p:nvSpPr>
        <p:spPr>
          <a:xfrm>
            <a:off x="732793" y="2146778"/>
            <a:ext cx="10297144" cy="830997"/>
          </a:xfrm>
          <a:prstGeom prst="rect">
            <a:avLst/>
          </a:prstGeom>
          <a:noFill/>
        </p:spPr>
        <p:txBody>
          <a:bodyPr wrap="square" rtlCol="0">
            <a:spAutoFit/>
          </a:bodyPr>
          <a:lstStyle/>
          <a:p>
            <a:pPr marL="342900" indent="-342900">
              <a:buFont typeface="Wingdings" panose="05000000000000000000" pitchFamily="2" charset="2"/>
              <a:buChar char="Ø"/>
            </a:pPr>
            <a:r>
              <a:rPr lang="fr-CA" dirty="0"/>
              <a:t>Avec une tolérance à la rupture de stock de 5%, </a:t>
            </a:r>
            <a:r>
              <a:rPr lang="fr-CA" dirty="0" smtClean="0"/>
              <a:t>quelle est la probabilité de maintenir OVOLREC jusqu’à la période 10?</a:t>
            </a:r>
          </a:p>
        </p:txBody>
      </p:sp>
      <p:sp>
        <p:nvSpPr>
          <p:cNvPr id="9" name="ZoneTexte 8"/>
          <p:cNvSpPr txBox="1"/>
          <p:nvPr/>
        </p:nvSpPr>
        <p:spPr>
          <a:xfrm>
            <a:off x="732793" y="5297163"/>
            <a:ext cx="10297144" cy="461665"/>
          </a:xfrm>
          <a:prstGeom prst="rect">
            <a:avLst/>
          </a:prstGeom>
          <a:noFill/>
        </p:spPr>
        <p:txBody>
          <a:bodyPr wrap="square" rtlCol="0">
            <a:spAutoFit/>
          </a:bodyPr>
          <a:lstStyle/>
          <a:p>
            <a:pPr marL="342900" indent="-342900">
              <a:buFont typeface="Wingdings" panose="05000000000000000000" pitchFamily="2" charset="2"/>
              <a:buChar char="Ø"/>
            </a:pPr>
            <a:r>
              <a:rPr lang="fr-CA" dirty="0"/>
              <a:t>Avons-nous un </a:t>
            </a:r>
            <a:r>
              <a:rPr lang="fr-CA" dirty="0" smtClean="0"/>
              <a:t>gain par rapport à l’exercice 1?</a:t>
            </a:r>
          </a:p>
        </p:txBody>
      </p:sp>
      <p:pic>
        <p:nvPicPr>
          <p:cNvPr id="3" name="Image 2"/>
          <p:cNvPicPr>
            <a:picLocks noChangeAspect="1"/>
          </p:cNvPicPr>
          <p:nvPr/>
        </p:nvPicPr>
        <p:blipFill>
          <a:blip r:embed="rId3"/>
          <a:stretch>
            <a:fillRect/>
          </a:stretch>
        </p:blipFill>
        <p:spPr>
          <a:xfrm>
            <a:off x="6240016" y="2990512"/>
            <a:ext cx="3923047" cy="2358002"/>
          </a:xfrm>
          <a:prstGeom prst="rect">
            <a:avLst/>
          </a:prstGeom>
        </p:spPr>
      </p:pic>
      <p:pic>
        <p:nvPicPr>
          <p:cNvPr id="2" name="Image 1"/>
          <p:cNvPicPr>
            <a:picLocks noChangeAspect="1"/>
          </p:cNvPicPr>
          <p:nvPr/>
        </p:nvPicPr>
        <p:blipFill>
          <a:blip r:embed="rId4"/>
          <a:stretch>
            <a:fillRect/>
          </a:stretch>
        </p:blipFill>
        <p:spPr>
          <a:xfrm>
            <a:off x="1199456" y="3041862"/>
            <a:ext cx="3816424" cy="2293915"/>
          </a:xfrm>
          <a:prstGeom prst="rect">
            <a:avLst/>
          </a:prstGeom>
        </p:spPr>
      </p:pic>
    </p:spTree>
    <p:extLst>
      <p:ext uri="{BB962C8B-B14F-4D97-AF65-F5344CB8AC3E}">
        <p14:creationId xmlns:p14="http://schemas.microsoft.com/office/powerpoint/2010/main" val="2225870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childTnLst>
                                </p:cTn>
                              </p:par>
                              <p:par>
                                <p:cTn id="11" presetID="9" presetClass="emph" presetSubtype="0" nodeType="withEffect">
                                  <p:stCondLst>
                                    <p:cond delay="0"/>
                                  </p:stCondLst>
                                  <p:childTnLst>
                                    <p:set>
                                      <p:cBhvr rctx="PPT">
                                        <p:cTn id="12" dur="indefinite"/>
                                        <p:tgtEl>
                                          <p:spTgt spid="6">
                                            <p:txEl>
                                              <p:pRg st="0" end="0"/>
                                            </p:txEl>
                                          </p:spTgt>
                                        </p:tgtEl>
                                        <p:attrNameLst>
                                          <p:attrName>style.opacity</p:attrName>
                                        </p:attrNameLst>
                                      </p:cBhvr>
                                      <p:to>
                                        <p:strVal val="0.5"/>
                                      </p:to>
                                    </p:set>
                                    <p:animEffect filter="image" prLst="opacity: 0.5">
                                      <p:cBhvr rctx="IE">
                                        <p:cTn id="13" dur="indefinite"/>
                                        <p:tgtEl>
                                          <p:spTgt spid="6">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7">
                                            <p:txEl>
                                              <p:pRg st="0" end="0"/>
                                            </p:txEl>
                                          </p:spTgt>
                                        </p:tgtEl>
                                        <p:attrNameLst>
                                          <p:attrName>style.visibility</p:attrName>
                                        </p:attrNameLst>
                                      </p:cBhvr>
                                      <p:to>
                                        <p:strVal val="visible"/>
                                      </p:to>
                                    </p:set>
                                  </p:childTnLst>
                                </p:cTn>
                              </p:par>
                              <p:par>
                                <p:cTn id="18" presetID="9" presetClass="emph" presetSubtype="0" nodeType="withEffect">
                                  <p:stCondLst>
                                    <p:cond delay="0"/>
                                  </p:stCondLst>
                                  <p:childTnLst>
                                    <p:set>
                                      <p:cBhvr rctx="PPT">
                                        <p:cTn id="19" dur="indefinite"/>
                                        <p:tgtEl>
                                          <p:spTgt spid="8">
                                            <p:txEl>
                                              <p:pRg st="0" end="0"/>
                                            </p:txEl>
                                          </p:spTgt>
                                        </p:tgtEl>
                                        <p:attrNameLst>
                                          <p:attrName>style.opacity</p:attrName>
                                        </p:attrNameLst>
                                      </p:cBhvr>
                                      <p:to>
                                        <p:strVal val="0.5"/>
                                      </p:to>
                                    </p:set>
                                    <p:animEffect filter="image" prLst="opacity: 0.5">
                                      <p:cBhvr rctx="IE">
                                        <p:cTn id="20" dur="indefinite"/>
                                        <p:tgtEl>
                                          <p:spTgt spid="8">
                                            <p:txEl>
                                              <p:pRg st="0" end="0"/>
                                            </p:txEl>
                                          </p:spTgt>
                                        </p:tgtEl>
                                      </p:cBhvr>
                                    </p:animEffect>
                                  </p:childTnLst>
                                </p:cTn>
                              </p:par>
                              <p:par>
                                <p:cTn id="21" presetID="1" presetClass="entr" presetSubtype="0" fill="hold" nodeType="with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xEl>
                                              <p:pRg st="0" end="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2">
            <a:extLst>
              <a:ext uri="{FF2B5EF4-FFF2-40B4-BE49-F238E27FC236}">
                <a16:creationId xmlns="" xmlns:a16="http://schemas.microsoft.com/office/drawing/2014/main" id="{2C64CE8F-6DC1-7B46-AA41-065734F9FFFA}"/>
              </a:ext>
            </a:extLst>
          </p:cNvPr>
          <p:cNvSpPr>
            <a:spLocks noGrp="1" noChangeArrowheads="1"/>
          </p:cNvSpPr>
          <p:nvPr>
            <p:ph type="title"/>
          </p:nvPr>
        </p:nvSpPr>
        <p:spPr>
          <a:xfrm>
            <a:off x="666737" y="74712"/>
            <a:ext cx="10363200" cy="762000"/>
          </a:xfrm>
          <a:prstGeom prst="rect">
            <a:avLst/>
          </a:prstGeom>
        </p:spPr>
        <p:txBody>
          <a:bodyPr/>
          <a:lstStyle/>
          <a:p>
            <a:pPr eaLnBrk="1" hangingPunct="1"/>
            <a:r>
              <a:rPr lang="fr-CA" altLang="fr-FR" dirty="0"/>
              <a:t/>
            </a:r>
            <a:br>
              <a:rPr lang="fr-CA" altLang="fr-FR" dirty="0"/>
            </a:br>
            <a:r>
              <a:rPr lang="fr-CA" dirty="0" smtClean="0"/>
              <a:t>La </a:t>
            </a:r>
            <a:r>
              <a:rPr lang="fr-CA" dirty="0" err="1" smtClean="0"/>
              <a:t>re</a:t>
            </a:r>
            <a:r>
              <a:rPr lang="fr-CA" dirty="0" smtClean="0"/>
              <a:t>-planification: Exercice 3</a:t>
            </a:r>
            <a:endParaRPr lang="fr-CA" altLang="fr-FR" dirty="0"/>
          </a:p>
        </p:txBody>
      </p:sp>
      <p:sp>
        <p:nvSpPr>
          <p:cNvPr id="10243" name="Espace réservé du numéro de diapositive 1">
            <a:extLst>
              <a:ext uri="{FF2B5EF4-FFF2-40B4-BE49-F238E27FC236}">
                <a16:creationId xmlns="" xmlns:a16="http://schemas.microsoft.com/office/drawing/2014/main" id="{A32D7E7E-5EC9-B640-8806-5F060AD25EEB}"/>
              </a:ext>
            </a:extLst>
          </p:cNvPr>
          <p:cNvSpPr>
            <a:spLocks noGrp="1"/>
          </p:cNvSpPr>
          <p:nvPr>
            <p:ph type="sldNum" sz="quarter" idx="10"/>
          </p:nvPr>
        </p:nvSpPr>
        <p:spPr>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defRPr sz="2400">
                <a:solidFill>
                  <a:schemeClr val="tx1"/>
                </a:solidFill>
                <a:latin typeface="Arial" panose="020B0604020202020204" pitchFamily="34" charset="0"/>
                <a:ea typeface="ヒラギノ角ゴ Pro W3" panose="020B0300000000000000" pitchFamily="34" charset="-128"/>
                <a:cs typeface="ヒラギノ角ゴ Pro W3" panose="020B0300000000000000" pitchFamily="34" charset="-128"/>
              </a:defRPr>
            </a:lvl1pPr>
            <a:lvl2pPr marL="742950" indent="-285750">
              <a:spcBef>
                <a:spcPct val="20000"/>
              </a:spcBef>
              <a:buSzPct val="90000"/>
              <a:buFont typeface="Courier New" panose="02070309020205020404" pitchFamily="49" charset="0"/>
              <a:buBlip>
                <a:blip r:embed="rId2"/>
              </a:buBlip>
              <a:defRPr sz="2200">
                <a:solidFill>
                  <a:srgbClr val="000000"/>
                </a:solidFill>
                <a:latin typeface="Arial" panose="020B0604020202020204" pitchFamily="34" charset="0"/>
                <a:ea typeface="ヒラギノ角ゴ Pro W3" panose="020B0300000000000000" pitchFamily="34" charset="-128"/>
                <a:cs typeface="ヒラギノ角ゴ Pro W3" panose="020B0300000000000000" pitchFamily="34" charset="-128"/>
              </a:defRPr>
            </a:lvl2pPr>
            <a:lvl3pPr marL="1143000" indent="-228600">
              <a:spcBef>
                <a:spcPct val="20000"/>
              </a:spcBef>
              <a:buSzPct val="70000"/>
              <a:buBlip>
                <a:blip r:embed="rId2"/>
              </a:buBlip>
              <a:defRPr sz="2000">
                <a:solidFill>
                  <a:srgbClr val="000000"/>
                </a:solidFill>
                <a:latin typeface="Arial" panose="020B0604020202020204" pitchFamily="34" charset="0"/>
                <a:ea typeface="ヒラギノ角ゴ Pro W3" panose="020B0300000000000000" pitchFamily="34" charset="-128"/>
                <a:cs typeface="ヒラギノ角ゴ Pro W3" panose="020B0300000000000000" pitchFamily="34" charset="-128"/>
              </a:defRPr>
            </a:lvl3pPr>
            <a:lvl4pPr marL="1600200" indent="-228600">
              <a:spcBef>
                <a:spcPct val="20000"/>
              </a:spcBef>
              <a:buChar char="–"/>
              <a:defRPr sz="2000">
                <a:solidFill>
                  <a:schemeClr val="tx1"/>
                </a:solidFill>
                <a:latin typeface="Helvetica" pitchFamily="2" charset="0"/>
                <a:ea typeface="ヒラギノ角ゴ Pro W3" panose="020B0300000000000000" pitchFamily="34" charset="-128"/>
                <a:cs typeface="ヒラギノ角ゴ Pro W3" panose="020B0300000000000000" pitchFamily="34" charset="-128"/>
              </a:defRPr>
            </a:lvl4pPr>
            <a:lvl5pPr marL="2057400" indent="-228600">
              <a:spcBef>
                <a:spcPct val="20000"/>
              </a:spcBef>
              <a:buChar char="»"/>
              <a:defRPr sz="2000">
                <a:solidFill>
                  <a:schemeClr val="tx1"/>
                </a:solidFill>
                <a:latin typeface="Helvetica" pitchFamily="2" charset="0"/>
                <a:ea typeface="ヒラギノ角ゴ Pro W3" panose="020B0300000000000000" pitchFamily="34" charset="-128"/>
                <a:cs typeface="ヒラギノ角ゴ Pro W3" panose="020B0300000000000000" pitchFamily="34" charset="-128"/>
              </a:defRPr>
            </a:lvl5pPr>
            <a:lvl6pPr marL="2514600" indent="-228600" eaLnBrk="0" fontAlgn="base" hangingPunct="0">
              <a:spcBef>
                <a:spcPct val="20000"/>
              </a:spcBef>
              <a:spcAft>
                <a:spcPct val="0"/>
              </a:spcAft>
              <a:buChar char="»"/>
              <a:defRPr sz="2000">
                <a:solidFill>
                  <a:schemeClr val="tx1"/>
                </a:solidFill>
                <a:latin typeface="Helvetica" pitchFamily="2" charset="0"/>
                <a:ea typeface="ヒラギノ角ゴ Pro W3" panose="020B0300000000000000" pitchFamily="34" charset="-128"/>
                <a:cs typeface="ヒラギノ角ゴ Pro W3" panose="020B0300000000000000" pitchFamily="34" charset="-128"/>
              </a:defRPr>
            </a:lvl6pPr>
            <a:lvl7pPr marL="2971800" indent="-228600" eaLnBrk="0" fontAlgn="base" hangingPunct="0">
              <a:spcBef>
                <a:spcPct val="20000"/>
              </a:spcBef>
              <a:spcAft>
                <a:spcPct val="0"/>
              </a:spcAft>
              <a:buChar char="»"/>
              <a:defRPr sz="2000">
                <a:solidFill>
                  <a:schemeClr val="tx1"/>
                </a:solidFill>
                <a:latin typeface="Helvetica" pitchFamily="2" charset="0"/>
                <a:ea typeface="ヒラギノ角ゴ Pro W3" panose="020B0300000000000000" pitchFamily="34" charset="-128"/>
                <a:cs typeface="ヒラギノ角ゴ Pro W3" panose="020B0300000000000000" pitchFamily="34" charset="-128"/>
              </a:defRPr>
            </a:lvl7pPr>
            <a:lvl8pPr marL="3429000" indent="-228600" eaLnBrk="0" fontAlgn="base" hangingPunct="0">
              <a:spcBef>
                <a:spcPct val="20000"/>
              </a:spcBef>
              <a:spcAft>
                <a:spcPct val="0"/>
              </a:spcAft>
              <a:buChar char="»"/>
              <a:defRPr sz="2000">
                <a:solidFill>
                  <a:schemeClr val="tx1"/>
                </a:solidFill>
                <a:latin typeface="Helvetica" pitchFamily="2" charset="0"/>
                <a:ea typeface="ヒラギノ角ゴ Pro W3" panose="020B0300000000000000" pitchFamily="34" charset="-128"/>
                <a:cs typeface="ヒラギノ角ゴ Pro W3" panose="020B0300000000000000" pitchFamily="34" charset="-128"/>
              </a:defRPr>
            </a:lvl8pPr>
            <a:lvl9pPr marL="3886200" indent="-228600" eaLnBrk="0" fontAlgn="base" hangingPunct="0">
              <a:spcBef>
                <a:spcPct val="20000"/>
              </a:spcBef>
              <a:spcAft>
                <a:spcPct val="0"/>
              </a:spcAft>
              <a:buChar char="»"/>
              <a:defRPr sz="2000">
                <a:solidFill>
                  <a:schemeClr val="tx1"/>
                </a:solidFill>
                <a:latin typeface="Helvetica" pitchFamily="2" charset="0"/>
                <a:ea typeface="ヒラギノ角ゴ Pro W3" panose="020B0300000000000000" pitchFamily="34" charset="-128"/>
                <a:cs typeface="ヒラギノ角ゴ Pro W3" panose="020B0300000000000000" pitchFamily="34" charset="-128"/>
              </a:defRPr>
            </a:lvl9pPr>
          </a:lstStyle>
          <a:p>
            <a:pPr>
              <a:spcBef>
                <a:spcPct val="0"/>
              </a:spcBef>
            </a:pPr>
            <a:fld id="{9FBA7238-3D46-9545-868D-82165EA7AAB4}" type="slidenum">
              <a:rPr lang="fr-FR" altLang="fr-FR" sz="1300" smtClean="0">
                <a:solidFill>
                  <a:srgbClr val="000000"/>
                </a:solidFill>
              </a:rPr>
              <a:pPr>
                <a:spcBef>
                  <a:spcPct val="0"/>
                </a:spcBef>
              </a:pPr>
              <a:t>25</a:t>
            </a:fld>
            <a:endParaRPr lang="fr-FR" altLang="fr-FR" sz="1100">
              <a:solidFill>
                <a:srgbClr val="000000"/>
              </a:solidFill>
            </a:endParaRPr>
          </a:p>
        </p:txBody>
      </p:sp>
      <p:sp>
        <p:nvSpPr>
          <p:cNvPr id="6" name="ZoneTexte 5"/>
          <p:cNvSpPr txBox="1"/>
          <p:nvPr/>
        </p:nvSpPr>
        <p:spPr>
          <a:xfrm>
            <a:off x="711855" y="881943"/>
            <a:ext cx="10297144" cy="461665"/>
          </a:xfrm>
          <a:prstGeom prst="rect">
            <a:avLst/>
          </a:prstGeom>
          <a:noFill/>
        </p:spPr>
        <p:txBody>
          <a:bodyPr wrap="square" rtlCol="0">
            <a:spAutoFit/>
          </a:bodyPr>
          <a:lstStyle/>
          <a:p>
            <a:pPr marL="342900" indent="-342900">
              <a:buFont typeface="Wingdings" panose="05000000000000000000" pitchFamily="2" charset="2"/>
              <a:buChar char="Ø"/>
            </a:pPr>
            <a:r>
              <a:rPr lang="fr-CA" dirty="0" smtClean="0"/>
              <a:t>Avec le scénario </a:t>
            </a:r>
            <a:r>
              <a:rPr lang="fr-CA" b="1" u="sng" dirty="0" smtClean="0"/>
              <a:t>stratégique</a:t>
            </a:r>
            <a:r>
              <a:rPr lang="fr-CA" dirty="0" smtClean="0"/>
              <a:t> Globalex1 et </a:t>
            </a:r>
            <a:r>
              <a:rPr lang="fr-CA" b="1" u="sng" dirty="0" smtClean="0"/>
              <a:t>tactique</a:t>
            </a:r>
            <a:r>
              <a:rPr lang="fr-CA" dirty="0" smtClean="0"/>
              <a:t> Localex3</a:t>
            </a:r>
          </a:p>
        </p:txBody>
      </p:sp>
      <p:sp>
        <p:nvSpPr>
          <p:cNvPr id="8" name="ZoneTexte 7"/>
          <p:cNvSpPr txBox="1"/>
          <p:nvPr/>
        </p:nvSpPr>
        <p:spPr>
          <a:xfrm>
            <a:off x="732793" y="1404512"/>
            <a:ext cx="10297144" cy="830997"/>
          </a:xfrm>
          <a:prstGeom prst="rect">
            <a:avLst/>
          </a:prstGeom>
          <a:noFill/>
        </p:spPr>
        <p:txBody>
          <a:bodyPr wrap="square" rtlCol="0">
            <a:spAutoFit/>
          </a:bodyPr>
          <a:lstStyle/>
          <a:p>
            <a:pPr marL="342900" indent="-342900">
              <a:buFont typeface="Wingdings" panose="05000000000000000000" pitchFamily="2" charset="2"/>
              <a:buChar char="Ø"/>
            </a:pPr>
            <a:r>
              <a:rPr lang="fr-CA" dirty="0" smtClean="0"/>
              <a:t>Forcez le modèle </a:t>
            </a:r>
            <a:r>
              <a:rPr lang="fr-CA" b="1" u="sng" dirty="0" smtClean="0"/>
              <a:t>tactique</a:t>
            </a:r>
            <a:r>
              <a:rPr lang="fr-CA" dirty="0" smtClean="0"/>
              <a:t> à suivre la solution du </a:t>
            </a:r>
            <a:r>
              <a:rPr lang="fr-CA" b="1" u="sng" dirty="0" smtClean="0"/>
              <a:t>stratégique</a:t>
            </a:r>
            <a:r>
              <a:rPr lang="fr-CA" dirty="0" smtClean="0"/>
              <a:t> avec un poids de 1000 avec le mots clé _SETGLOBALSCHEDULE(poids)</a:t>
            </a:r>
          </a:p>
        </p:txBody>
      </p:sp>
      <p:sp>
        <p:nvSpPr>
          <p:cNvPr id="7" name="ZoneTexte 6"/>
          <p:cNvSpPr txBox="1"/>
          <p:nvPr/>
        </p:nvSpPr>
        <p:spPr>
          <a:xfrm>
            <a:off x="699765" y="2073890"/>
            <a:ext cx="10297144" cy="830997"/>
          </a:xfrm>
          <a:prstGeom prst="rect">
            <a:avLst/>
          </a:prstGeom>
          <a:noFill/>
        </p:spPr>
        <p:txBody>
          <a:bodyPr wrap="square" rtlCol="0">
            <a:spAutoFit/>
          </a:bodyPr>
          <a:lstStyle/>
          <a:p>
            <a:pPr marL="342900" indent="-342900">
              <a:buFont typeface="Wingdings" panose="05000000000000000000" pitchFamily="2" charset="2"/>
              <a:buChar char="Ø"/>
            </a:pPr>
            <a:r>
              <a:rPr lang="fr-CA" dirty="0"/>
              <a:t>Avec une tolérance à la rupture de stock de </a:t>
            </a:r>
            <a:r>
              <a:rPr lang="fr-CA" dirty="0" smtClean="0"/>
              <a:t>10%, quelle est la probabilité de maintenir OVOLREC jusqu’à la période 10?</a:t>
            </a:r>
          </a:p>
        </p:txBody>
      </p:sp>
      <p:sp>
        <p:nvSpPr>
          <p:cNvPr id="9" name="ZoneTexte 8"/>
          <p:cNvSpPr txBox="1"/>
          <p:nvPr/>
        </p:nvSpPr>
        <p:spPr>
          <a:xfrm>
            <a:off x="732793" y="5297163"/>
            <a:ext cx="10297144" cy="461665"/>
          </a:xfrm>
          <a:prstGeom prst="rect">
            <a:avLst/>
          </a:prstGeom>
          <a:noFill/>
        </p:spPr>
        <p:txBody>
          <a:bodyPr wrap="square" rtlCol="0">
            <a:spAutoFit/>
          </a:bodyPr>
          <a:lstStyle/>
          <a:p>
            <a:pPr marL="342900" indent="-342900">
              <a:buFont typeface="Wingdings" panose="05000000000000000000" pitchFamily="2" charset="2"/>
              <a:buChar char="Ø"/>
            </a:pPr>
            <a:r>
              <a:rPr lang="fr-CA" dirty="0" smtClean="0"/>
              <a:t>Avons-nous un gain par rapport à l’exercice 1?</a:t>
            </a:r>
          </a:p>
        </p:txBody>
      </p:sp>
      <p:pic>
        <p:nvPicPr>
          <p:cNvPr id="3" name="Image 2"/>
          <p:cNvPicPr>
            <a:picLocks noChangeAspect="1"/>
          </p:cNvPicPr>
          <p:nvPr/>
        </p:nvPicPr>
        <p:blipFill>
          <a:blip r:embed="rId3"/>
          <a:stretch>
            <a:fillRect/>
          </a:stretch>
        </p:blipFill>
        <p:spPr>
          <a:xfrm>
            <a:off x="6600055" y="2965791"/>
            <a:ext cx="3834533" cy="2304799"/>
          </a:xfrm>
          <a:prstGeom prst="rect">
            <a:avLst/>
          </a:prstGeom>
        </p:spPr>
      </p:pic>
      <p:pic>
        <p:nvPicPr>
          <p:cNvPr id="10" name="Image 9"/>
          <p:cNvPicPr>
            <a:picLocks noChangeAspect="1"/>
          </p:cNvPicPr>
          <p:nvPr/>
        </p:nvPicPr>
        <p:blipFill>
          <a:blip r:embed="rId4"/>
          <a:stretch>
            <a:fillRect/>
          </a:stretch>
        </p:blipFill>
        <p:spPr>
          <a:xfrm>
            <a:off x="1487488" y="2976675"/>
            <a:ext cx="3816424" cy="2293915"/>
          </a:xfrm>
          <a:prstGeom prst="rect">
            <a:avLst/>
          </a:prstGeom>
        </p:spPr>
      </p:pic>
    </p:spTree>
    <p:extLst>
      <p:ext uri="{BB962C8B-B14F-4D97-AF65-F5344CB8AC3E}">
        <p14:creationId xmlns:p14="http://schemas.microsoft.com/office/powerpoint/2010/main" val="457568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childTnLst>
                                </p:cTn>
                              </p:par>
                              <p:par>
                                <p:cTn id="11" presetID="9" presetClass="emph" presetSubtype="0" nodeType="withEffect">
                                  <p:stCondLst>
                                    <p:cond delay="0"/>
                                  </p:stCondLst>
                                  <p:childTnLst>
                                    <p:set>
                                      <p:cBhvr rctx="PPT">
                                        <p:cTn id="12" dur="indefinite"/>
                                        <p:tgtEl>
                                          <p:spTgt spid="6">
                                            <p:txEl>
                                              <p:pRg st="0" end="0"/>
                                            </p:txEl>
                                          </p:spTgt>
                                        </p:tgtEl>
                                        <p:attrNameLst>
                                          <p:attrName>style.opacity</p:attrName>
                                        </p:attrNameLst>
                                      </p:cBhvr>
                                      <p:to>
                                        <p:strVal val="0.5"/>
                                      </p:to>
                                    </p:set>
                                    <p:animEffect filter="image" prLst="opacity: 0.5">
                                      <p:cBhvr rctx="IE">
                                        <p:cTn id="13" dur="indefinite"/>
                                        <p:tgtEl>
                                          <p:spTgt spid="6">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7">
                                            <p:txEl>
                                              <p:pRg st="0" end="0"/>
                                            </p:txEl>
                                          </p:spTgt>
                                        </p:tgtEl>
                                        <p:attrNameLst>
                                          <p:attrName>style.visibility</p:attrName>
                                        </p:attrNameLst>
                                      </p:cBhvr>
                                      <p:to>
                                        <p:strVal val="visible"/>
                                      </p:to>
                                    </p:set>
                                  </p:childTnLst>
                                </p:cTn>
                              </p:par>
                              <p:par>
                                <p:cTn id="18" presetID="9" presetClass="emph" presetSubtype="0" nodeType="withEffect">
                                  <p:stCondLst>
                                    <p:cond delay="0"/>
                                  </p:stCondLst>
                                  <p:childTnLst>
                                    <p:set>
                                      <p:cBhvr rctx="PPT">
                                        <p:cTn id="19" dur="indefinite"/>
                                        <p:tgtEl>
                                          <p:spTgt spid="8">
                                            <p:txEl>
                                              <p:pRg st="0" end="0"/>
                                            </p:txEl>
                                          </p:spTgt>
                                        </p:tgtEl>
                                        <p:attrNameLst>
                                          <p:attrName>style.opacity</p:attrName>
                                        </p:attrNameLst>
                                      </p:cBhvr>
                                      <p:to>
                                        <p:strVal val="0.5"/>
                                      </p:to>
                                    </p:set>
                                    <p:animEffect filter="image" prLst="opacity: 0.5">
                                      <p:cBhvr rctx="IE">
                                        <p:cTn id="20" dur="indefinite"/>
                                        <p:tgtEl>
                                          <p:spTgt spid="8">
                                            <p:txEl>
                                              <p:pRg st="0" end="0"/>
                                            </p:txEl>
                                          </p:spTgt>
                                        </p:tgtEl>
                                      </p:cBhvr>
                                    </p:animEffect>
                                  </p:childTnLst>
                                </p:cTn>
                              </p:par>
                              <p:par>
                                <p:cTn id="21" presetID="1" presetClass="entr" presetSubtype="0"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xEl>
                                              <p:pRg st="0" end="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2">
            <a:extLst>
              <a:ext uri="{FF2B5EF4-FFF2-40B4-BE49-F238E27FC236}">
                <a16:creationId xmlns="" xmlns:a16="http://schemas.microsoft.com/office/drawing/2014/main" id="{2C64CE8F-6DC1-7B46-AA41-065734F9FFFA}"/>
              </a:ext>
            </a:extLst>
          </p:cNvPr>
          <p:cNvSpPr>
            <a:spLocks noGrp="1" noChangeArrowheads="1"/>
          </p:cNvSpPr>
          <p:nvPr>
            <p:ph type="title"/>
          </p:nvPr>
        </p:nvSpPr>
        <p:spPr>
          <a:xfrm>
            <a:off x="666737" y="74712"/>
            <a:ext cx="10363200" cy="762000"/>
          </a:xfrm>
          <a:prstGeom prst="rect">
            <a:avLst/>
          </a:prstGeom>
        </p:spPr>
        <p:txBody>
          <a:bodyPr/>
          <a:lstStyle/>
          <a:p>
            <a:pPr eaLnBrk="1" hangingPunct="1"/>
            <a:r>
              <a:rPr lang="fr-CA" altLang="fr-FR" dirty="0"/>
              <a:t/>
            </a:r>
            <a:br>
              <a:rPr lang="fr-CA" altLang="fr-FR" dirty="0"/>
            </a:br>
            <a:r>
              <a:rPr lang="fr-CA" dirty="0" smtClean="0"/>
              <a:t>La </a:t>
            </a:r>
            <a:r>
              <a:rPr lang="fr-CA" dirty="0" err="1" smtClean="0"/>
              <a:t>re</a:t>
            </a:r>
            <a:r>
              <a:rPr lang="fr-CA" dirty="0" smtClean="0"/>
              <a:t>-planification: Exercice 4</a:t>
            </a:r>
            <a:endParaRPr lang="fr-CA" altLang="fr-FR" dirty="0"/>
          </a:p>
        </p:txBody>
      </p:sp>
      <p:sp>
        <p:nvSpPr>
          <p:cNvPr id="10243" name="Espace réservé du numéro de diapositive 1">
            <a:extLst>
              <a:ext uri="{FF2B5EF4-FFF2-40B4-BE49-F238E27FC236}">
                <a16:creationId xmlns="" xmlns:a16="http://schemas.microsoft.com/office/drawing/2014/main" id="{A32D7E7E-5EC9-B640-8806-5F060AD25EEB}"/>
              </a:ext>
            </a:extLst>
          </p:cNvPr>
          <p:cNvSpPr>
            <a:spLocks noGrp="1"/>
          </p:cNvSpPr>
          <p:nvPr>
            <p:ph type="sldNum" sz="quarter" idx="10"/>
          </p:nvPr>
        </p:nvSpPr>
        <p:spPr>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defRPr sz="2400">
                <a:solidFill>
                  <a:schemeClr val="tx1"/>
                </a:solidFill>
                <a:latin typeface="Arial" panose="020B0604020202020204" pitchFamily="34" charset="0"/>
                <a:ea typeface="ヒラギノ角ゴ Pro W3" panose="020B0300000000000000" pitchFamily="34" charset="-128"/>
                <a:cs typeface="ヒラギノ角ゴ Pro W3" panose="020B0300000000000000" pitchFamily="34" charset="-128"/>
              </a:defRPr>
            </a:lvl1pPr>
            <a:lvl2pPr marL="742950" indent="-285750">
              <a:spcBef>
                <a:spcPct val="20000"/>
              </a:spcBef>
              <a:buSzPct val="90000"/>
              <a:buFont typeface="Courier New" panose="02070309020205020404" pitchFamily="49" charset="0"/>
              <a:buBlip>
                <a:blip r:embed="rId2"/>
              </a:buBlip>
              <a:defRPr sz="2200">
                <a:solidFill>
                  <a:srgbClr val="000000"/>
                </a:solidFill>
                <a:latin typeface="Arial" panose="020B0604020202020204" pitchFamily="34" charset="0"/>
                <a:ea typeface="ヒラギノ角ゴ Pro W3" panose="020B0300000000000000" pitchFamily="34" charset="-128"/>
                <a:cs typeface="ヒラギノ角ゴ Pro W3" panose="020B0300000000000000" pitchFamily="34" charset="-128"/>
              </a:defRPr>
            </a:lvl2pPr>
            <a:lvl3pPr marL="1143000" indent="-228600">
              <a:spcBef>
                <a:spcPct val="20000"/>
              </a:spcBef>
              <a:buSzPct val="70000"/>
              <a:buBlip>
                <a:blip r:embed="rId2"/>
              </a:buBlip>
              <a:defRPr sz="2000">
                <a:solidFill>
                  <a:srgbClr val="000000"/>
                </a:solidFill>
                <a:latin typeface="Arial" panose="020B0604020202020204" pitchFamily="34" charset="0"/>
                <a:ea typeface="ヒラギノ角ゴ Pro W3" panose="020B0300000000000000" pitchFamily="34" charset="-128"/>
                <a:cs typeface="ヒラギノ角ゴ Pro W3" panose="020B0300000000000000" pitchFamily="34" charset="-128"/>
              </a:defRPr>
            </a:lvl3pPr>
            <a:lvl4pPr marL="1600200" indent="-228600">
              <a:spcBef>
                <a:spcPct val="20000"/>
              </a:spcBef>
              <a:buChar char="–"/>
              <a:defRPr sz="2000">
                <a:solidFill>
                  <a:schemeClr val="tx1"/>
                </a:solidFill>
                <a:latin typeface="Helvetica" pitchFamily="2" charset="0"/>
                <a:ea typeface="ヒラギノ角ゴ Pro W3" panose="020B0300000000000000" pitchFamily="34" charset="-128"/>
                <a:cs typeface="ヒラギノ角ゴ Pro W3" panose="020B0300000000000000" pitchFamily="34" charset="-128"/>
              </a:defRPr>
            </a:lvl4pPr>
            <a:lvl5pPr marL="2057400" indent="-228600">
              <a:spcBef>
                <a:spcPct val="20000"/>
              </a:spcBef>
              <a:buChar char="»"/>
              <a:defRPr sz="2000">
                <a:solidFill>
                  <a:schemeClr val="tx1"/>
                </a:solidFill>
                <a:latin typeface="Helvetica" pitchFamily="2" charset="0"/>
                <a:ea typeface="ヒラギノ角ゴ Pro W3" panose="020B0300000000000000" pitchFamily="34" charset="-128"/>
                <a:cs typeface="ヒラギノ角ゴ Pro W3" panose="020B0300000000000000" pitchFamily="34" charset="-128"/>
              </a:defRPr>
            </a:lvl5pPr>
            <a:lvl6pPr marL="2514600" indent="-228600" eaLnBrk="0" fontAlgn="base" hangingPunct="0">
              <a:spcBef>
                <a:spcPct val="20000"/>
              </a:spcBef>
              <a:spcAft>
                <a:spcPct val="0"/>
              </a:spcAft>
              <a:buChar char="»"/>
              <a:defRPr sz="2000">
                <a:solidFill>
                  <a:schemeClr val="tx1"/>
                </a:solidFill>
                <a:latin typeface="Helvetica" pitchFamily="2" charset="0"/>
                <a:ea typeface="ヒラギノ角ゴ Pro W3" panose="020B0300000000000000" pitchFamily="34" charset="-128"/>
                <a:cs typeface="ヒラギノ角ゴ Pro W3" panose="020B0300000000000000" pitchFamily="34" charset="-128"/>
              </a:defRPr>
            </a:lvl6pPr>
            <a:lvl7pPr marL="2971800" indent="-228600" eaLnBrk="0" fontAlgn="base" hangingPunct="0">
              <a:spcBef>
                <a:spcPct val="20000"/>
              </a:spcBef>
              <a:spcAft>
                <a:spcPct val="0"/>
              </a:spcAft>
              <a:buChar char="»"/>
              <a:defRPr sz="2000">
                <a:solidFill>
                  <a:schemeClr val="tx1"/>
                </a:solidFill>
                <a:latin typeface="Helvetica" pitchFamily="2" charset="0"/>
                <a:ea typeface="ヒラギノ角ゴ Pro W3" panose="020B0300000000000000" pitchFamily="34" charset="-128"/>
                <a:cs typeface="ヒラギノ角ゴ Pro W3" panose="020B0300000000000000" pitchFamily="34" charset="-128"/>
              </a:defRPr>
            </a:lvl7pPr>
            <a:lvl8pPr marL="3429000" indent="-228600" eaLnBrk="0" fontAlgn="base" hangingPunct="0">
              <a:spcBef>
                <a:spcPct val="20000"/>
              </a:spcBef>
              <a:spcAft>
                <a:spcPct val="0"/>
              </a:spcAft>
              <a:buChar char="»"/>
              <a:defRPr sz="2000">
                <a:solidFill>
                  <a:schemeClr val="tx1"/>
                </a:solidFill>
                <a:latin typeface="Helvetica" pitchFamily="2" charset="0"/>
                <a:ea typeface="ヒラギノ角ゴ Pro W3" panose="020B0300000000000000" pitchFamily="34" charset="-128"/>
                <a:cs typeface="ヒラギノ角ゴ Pro W3" panose="020B0300000000000000" pitchFamily="34" charset="-128"/>
              </a:defRPr>
            </a:lvl8pPr>
            <a:lvl9pPr marL="3886200" indent="-228600" eaLnBrk="0" fontAlgn="base" hangingPunct="0">
              <a:spcBef>
                <a:spcPct val="20000"/>
              </a:spcBef>
              <a:spcAft>
                <a:spcPct val="0"/>
              </a:spcAft>
              <a:buChar char="»"/>
              <a:defRPr sz="2000">
                <a:solidFill>
                  <a:schemeClr val="tx1"/>
                </a:solidFill>
                <a:latin typeface="Helvetica" pitchFamily="2" charset="0"/>
                <a:ea typeface="ヒラギノ角ゴ Pro W3" panose="020B0300000000000000" pitchFamily="34" charset="-128"/>
                <a:cs typeface="ヒラギノ角ゴ Pro W3" panose="020B0300000000000000" pitchFamily="34" charset="-128"/>
              </a:defRPr>
            </a:lvl9pPr>
          </a:lstStyle>
          <a:p>
            <a:pPr>
              <a:spcBef>
                <a:spcPct val="0"/>
              </a:spcBef>
            </a:pPr>
            <a:fld id="{9FBA7238-3D46-9545-868D-82165EA7AAB4}" type="slidenum">
              <a:rPr lang="fr-FR" altLang="fr-FR" sz="1300" smtClean="0">
                <a:solidFill>
                  <a:srgbClr val="000000"/>
                </a:solidFill>
              </a:rPr>
              <a:pPr>
                <a:spcBef>
                  <a:spcPct val="0"/>
                </a:spcBef>
              </a:pPr>
              <a:t>26</a:t>
            </a:fld>
            <a:endParaRPr lang="fr-FR" altLang="fr-FR" sz="1100">
              <a:solidFill>
                <a:srgbClr val="000000"/>
              </a:solidFill>
            </a:endParaRPr>
          </a:p>
        </p:txBody>
      </p:sp>
      <p:sp>
        <p:nvSpPr>
          <p:cNvPr id="6" name="ZoneTexte 5"/>
          <p:cNvSpPr txBox="1"/>
          <p:nvPr/>
        </p:nvSpPr>
        <p:spPr>
          <a:xfrm>
            <a:off x="711855" y="881943"/>
            <a:ext cx="10297144" cy="461665"/>
          </a:xfrm>
          <a:prstGeom prst="rect">
            <a:avLst/>
          </a:prstGeom>
          <a:noFill/>
        </p:spPr>
        <p:txBody>
          <a:bodyPr wrap="square" rtlCol="0">
            <a:spAutoFit/>
          </a:bodyPr>
          <a:lstStyle/>
          <a:p>
            <a:pPr marL="342900" indent="-342900">
              <a:buFont typeface="Wingdings" panose="05000000000000000000" pitchFamily="2" charset="2"/>
              <a:buChar char="Ø"/>
            </a:pPr>
            <a:r>
              <a:rPr lang="fr-CA" dirty="0" smtClean="0"/>
              <a:t>Avec le scénario </a:t>
            </a:r>
            <a:r>
              <a:rPr lang="fr-CA" b="1" u="sng" dirty="0" smtClean="0"/>
              <a:t>stratégique</a:t>
            </a:r>
            <a:r>
              <a:rPr lang="fr-CA" dirty="0" smtClean="0"/>
              <a:t> Globalex1 et </a:t>
            </a:r>
            <a:r>
              <a:rPr lang="fr-CA" b="1" u="sng" dirty="0" smtClean="0"/>
              <a:t>tactique</a:t>
            </a:r>
            <a:r>
              <a:rPr lang="fr-CA" dirty="0" smtClean="0"/>
              <a:t> Localex4</a:t>
            </a:r>
          </a:p>
        </p:txBody>
      </p:sp>
      <p:sp>
        <p:nvSpPr>
          <p:cNvPr id="8" name="ZoneTexte 7"/>
          <p:cNvSpPr txBox="1"/>
          <p:nvPr/>
        </p:nvSpPr>
        <p:spPr>
          <a:xfrm>
            <a:off x="716782" y="1403023"/>
            <a:ext cx="10851826" cy="830997"/>
          </a:xfrm>
          <a:prstGeom prst="rect">
            <a:avLst/>
          </a:prstGeom>
          <a:noFill/>
        </p:spPr>
        <p:txBody>
          <a:bodyPr wrap="square" rtlCol="0">
            <a:spAutoFit/>
          </a:bodyPr>
          <a:lstStyle/>
          <a:p>
            <a:pPr marL="342900" indent="-342900">
              <a:buFont typeface="Wingdings" panose="05000000000000000000" pitchFamily="2" charset="2"/>
              <a:buChar char="Ø"/>
            </a:pPr>
            <a:r>
              <a:rPr lang="fr-CA" dirty="0" smtClean="0"/>
              <a:t>Forcez le modèle tactique à suivre les tables de réplicas pour la récolte dans les types de peuplement1 et peuplement2 (utilisez _REPLICATE())</a:t>
            </a:r>
          </a:p>
        </p:txBody>
      </p:sp>
      <p:pic>
        <p:nvPicPr>
          <p:cNvPr id="2" name="Image 1"/>
          <p:cNvPicPr>
            <a:picLocks noChangeAspect="1"/>
          </p:cNvPicPr>
          <p:nvPr/>
        </p:nvPicPr>
        <p:blipFill>
          <a:blip r:embed="rId3"/>
          <a:stretch>
            <a:fillRect/>
          </a:stretch>
        </p:blipFill>
        <p:spPr>
          <a:xfrm>
            <a:off x="983432" y="2867654"/>
            <a:ext cx="4584589" cy="2755631"/>
          </a:xfrm>
          <a:prstGeom prst="rect">
            <a:avLst/>
          </a:prstGeom>
        </p:spPr>
      </p:pic>
      <p:pic>
        <p:nvPicPr>
          <p:cNvPr id="3" name="Image 2"/>
          <p:cNvPicPr>
            <a:picLocks noChangeAspect="1"/>
          </p:cNvPicPr>
          <p:nvPr/>
        </p:nvPicPr>
        <p:blipFill>
          <a:blip r:embed="rId4"/>
          <a:stretch>
            <a:fillRect/>
          </a:stretch>
        </p:blipFill>
        <p:spPr>
          <a:xfrm>
            <a:off x="6600056" y="2868750"/>
            <a:ext cx="4752528" cy="2759124"/>
          </a:xfrm>
          <a:prstGeom prst="rect">
            <a:avLst/>
          </a:prstGeom>
        </p:spPr>
      </p:pic>
    </p:spTree>
    <p:extLst>
      <p:ext uri="{BB962C8B-B14F-4D97-AF65-F5344CB8AC3E}">
        <p14:creationId xmlns:p14="http://schemas.microsoft.com/office/powerpoint/2010/main" val="28404140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childTnLst>
                                </p:cTn>
                              </p:par>
                              <p:par>
                                <p:cTn id="11" presetID="9" presetClass="emph" presetSubtype="0" nodeType="withEffect">
                                  <p:stCondLst>
                                    <p:cond delay="0"/>
                                  </p:stCondLst>
                                  <p:childTnLst>
                                    <p:set>
                                      <p:cBhvr rctx="PPT">
                                        <p:cTn id="12" dur="indefinite"/>
                                        <p:tgtEl>
                                          <p:spTgt spid="6">
                                            <p:txEl>
                                              <p:pRg st="0" end="0"/>
                                            </p:txEl>
                                          </p:spTgt>
                                        </p:tgtEl>
                                        <p:attrNameLst>
                                          <p:attrName>style.opacity</p:attrName>
                                        </p:attrNameLst>
                                      </p:cBhvr>
                                      <p:to>
                                        <p:strVal val="0.5"/>
                                      </p:to>
                                    </p:set>
                                    <p:animEffect filter="image" prLst="opacity: 0.5">
                                      <p:cBhvr rctx="IE">
                                        <p:cTn id="13" dur="indefinite"/>
                                        <p:tgtEl>
                                          <p:spTgt spid="6">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2"/>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2">
            <a:extLst>
              <a:ext uri="{FF2B5EF4-FFF2-40B4-BE49-F238E27FC236}">
                <a16:creationId xmlns="" xmlns:a16="http://schemas.microsoft.com/office/drawing/2014/main" id="{2C64CE8F-6DC1-7B46-AA41-065734F9FFFA}"/>
              </a:ext>
            </a:extLst>
          </p:cNvPr>
          <p:cNvSpPr>
            <a:spLocks noGrp="1" noChangeArrowheads="1"/>
          </p:cNvSpPr>
          <p:nvPr>
            <p:ph type="title"/>
          </p:nvPr>
        </p:nvSpPr>
        <p:spPr>
          <a:xfrm>
            <a:off x="666737" y="74712"/>
            <a:ext cx="10363200" cy="762000"/>
          </a:xfrm>
          <a:prstGeom prst="rect">
            <a:avLst/>
          </a:prstGeom>
        </p:spPr>
        <p:txBody>
          <a:bodyPr/>
          <a:lstStyle/>
          <a:p>
            <a:pPr eaLnBrk="1" hangingPunct="1"/>
            <a:r>
              <a:rPr lang="fr-CA" altLang="fr-FR" dirty="0"/>
              <a:t/>
            </a:r>
            <a:br>
              <a:rPr lang="fr-CA" altLang="fr-FR" dirty="0"/>
            </a:br>
            <a:r>
              <a:rPr lang="fr-CA" dirty="0" smtClean="0"/>
              <a:t>La </a:t>
            </a:r>
            <a:r>
              <a:rPr lang="fr-CA" dirty="0" err="1" smtClean="0"/>
              <a:t>re</a:t>
            </a:r>
            <a:r>
              <a:rPr lang="fr-CA" dirty="0" smtClean="0"/>
              <a:t>-planification: Exercice 5</a:t>
            </a:r>
            <a:endParaRPr lang="fr-CA" altLang="fr-FR" dirty="0"/>
          </a:p>
        </p:txBody>
      </p:sp>
      <p:sp>
        <p:nvSpPr>
          <p:cNvPr id="10243" name="Espace réservé du numéro de diapositive 1">
            <a:extLst>
              <a:ext uri="{FF2B5EF4-FFF2-40B4-BE49-F238E27FC236}">
                <a16:creationId xmlns="" xmlns:a16="http://schemas.microsoft.com/office/drawing/2014/main" id="{A32D7E7E-5EC9-B640-8806-5F060AD25EEB}"/>
              </a:ext>
            </a:extLst>
          </p:cNvPr>
          <p:cNvSpPr>
            <a:spLocks noGrp="1"/>
          </p:cNvSpPr>
          <p:nvPr>
            <p:ph type="sldNum" sz="quarter" idx="10"/>
          </p:nvPr>
        </p:nvSpPr>
        <p:spPr>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defRPr sz="2400">
                <a:solidFill>
                  <a:schemeClr val="tx1"/>
                </a:solidFill>
                <a:latin typeface="Arial" panose="020B0604020202020204" pitchFamily="34" charset="0"/>
                <a:ea typeface="ヒラギノ角ゴ Pro W3" panose="020B0300000000000000" pitchFamily="34" charset="-128"/>
                <a:cs typeface="ヒラギノ角ゴ Pro W3" panose="020B0300000000000000" pitchFamily="34" charset="-128"/>
              </a:defRPr>
            </a:lvl1pPr>
            <a:lvl2pPr marL="742950" indent="-285750">
              <a:spcBef>
                <a:spcPct val="20000"/>
              </a:spcBef>
              <a:buSzPct val="90000"/>
              <a:buFont typeface="Courier New" panose="02070309020205020404" pitchFamily="49" charset="0"/>
              <a:buBlip>
                <a:blip r:embed="rId2"/>
              </a:buBlip>
              <a:defRPr sz="2200">
                <a:solidFill>
                  <a:srgbClr val="000000"/>
                </a:solidFill>
                <a:latin typeface="Arial" panose="020B0604020202020204" pitchFamily="34" charset="0"/>
                <a:ea typeface="ヒラギノ角ゴ Pro W3" panose="020B0300000000000000" pitchFamily="34" charset="-128"/>
                <a:cs typeface="ヒラギノ角ゴ Pro W3" panose="020B0300000000000000" pitchFamily="34" charset="-128"/>
              </a:defRPr>
            </a:lvl2pPr>
            <a:lvl3pPr marL="1143000" indent="-228600">
              <a:spcBef>
                <a:spcPct val="20000"/>
              </a:spcBef>
              <a:buSzPct val="70000"/>
              <a:buBlip>
                <a:blip r:embed="rId2"/>
              </a:buBlip>
              <a:defRPr sz="2000">
                <a:solidFill>
                  <a:srgbClr val="000000"/>
                </a:solidFill>
                <a:latin typeface="Arial" panose="020B0604020202020204" pitchFamily="34" charset="0"/>
                <a:ea typeface="ヒラギノ角ゴ Pro W3" panose="020B0300000000000000" pitchFamily="34" charset="-128"/>
                <a:cs typeface="ヒラギノ角ゴ Pro W3" panose="020B0300000000000000" pitchFamily="34" charset="-128"/>
              </a:defRPr>
            </a:lvl3pPr>
            <a:lvl4pPr marL="1600200" indent="-228600">
              <a:spcBef>
                <a:spcPct val="20000"/>
              </a:spcBef>
              <a:buChar char="–"/>
              <a:defRPr sz="2000">
                <a:solidFill>
                  <a:schemeClr val="tx1"/>
                </a:solidFill>
                <a:latin typeface="Helvetica" pitchFamily="2" charset="0"/>
                <a:ea typeface="ヒラギノ角ゴ Pro W3" panose="020B0300000000000000" pitchFamily="34" charset="-128"/>
                <a:cs typeface="ヒラギノ角ゴ Pro W3" panose="020B0300000000000000" pitchFamily="34" charset="-128"/>
              </a:defRPr>
            </a:lvl4pPr>
            <a:lvl5pPr marL="2057400" indent="-228600">
              <a:spcBef>
                <a:spcPct val="20000"/>
              </a:spcBef>
              <a:buChar char="»"/>
              <a:defRPr sz="2000">
                <a:solidFill>
                  <a:schemeClr val="tx1"/>
                </a:solidFill>
                <a:latin typeface="Helvetica" pitchFamily="2" charset="0"/>
                <a:ea typeface="ヒラギノ角ゴ Pro W3" panose="020B0300000000000000" pitchFamily="34" charset="-128"/>
                <a:cs typeface="ヒラギノ角ゴ Pro W3" panose="020B0300000000000000" pitchFamily="34" charset="-128"/>
              </a:defRPr>
            </a:lvl5pPr>
            <a:lvl6pPr marL="2514600" indent="-228600" eaLnBrk="0" fontAlgn="base" hangingPunct="0">
              <a:spcBef>
                <a:spcPct val="20000"/>
              </a:spcBef>
              <a:spcAft>
                <a:spcPct val="0"/>
              </a:spcAft>
              <a:buChar char="»"/>
              <a:defRPr sz="2000">
                <a:solidFill>
                  <a:schemeClr val="tx1"/>
                </a:solidFill>
                <a:latin typeface="Helvetica" pitchFamily="2" charset="0"/>
                <a:ea typeface="ヒラギノ角ゴ Pro W3" panose="020B0300000000000000" pitchFamily="34" charset="-128"/>
                <a:cs typeface="ヒラギノ角ゴ Pro W3" panose="020B0300000000000000" pitchFamily="34" charset="-128"/>
              </a:defRPr>
            </a:lvl6pPr>
            <a:lvl7pPr marL="2971800" indent="-228600" eaLnBrk="0" fontAlgn="base" hangingPunct="0">
              <a:spcBef>
                <a:spcPct val="20000"/>
              </a:spcBef>
              <a:spcAft>
                <a:spcPct val="0"/>
              </a:spcAft>
              <a:buChar char="»"/>
              <a:defRPr sz="2000">
                <a:solidFill>
                  <a:schemeClr val="tx1"/>
                </a:solidFill>
                <a:latin typeface="Helvetica" pitchFamily="2" charset="0"/>
                <a:ea typeface="ヒラギノ角ゴ Pro W3" panose="020B0300000000000000" pitchFamily="34" charset="-128"/>
                <a:cs typeface="ヒラギノ角ゴ Pro W3" panose="020B0300000000000000" pitchFamily="34" charset="-128"/>
              </a:defRPr>
            </a:lvl7pPr>
            <a:lvl8pPr marL="3429000" indent="-228600" eaLnBrk="0" fontAlgn="base" hangingPunct="0">
              <a:spcBef>
                <a:spcPct val="20000"/>
              </a:spcBef>
              <a:spcAft>
                <a:spcPct val="0"/>
              </a:spcAft>
              <a:buChar char="»"/>
              <a:defRPr sz="2000">
                <a:solidFill>
                  <a:schemeClr val="tx1"/>
                </a:solidFill>
                <a:latin typeface="Helvetica" pitchFamily="2" charset="0"/>
                <a:ea typeface="ヒラギノ角ゴ Pro W3" panose="020B0300000000000000" pitchFamily="34" charset="-128"/>
                <a:cs typeface="ヒラギノ角ゴ Pro W3" panose="020B0300000000000000" pitchFamily="34" charset="-128"/>
              </a:defRPr>
            </a:lvl8pPr>
            <a:lvl9pPr marL="3886200" indent="-228600" eaLnBrk="0" fontAlgn="base" hangingPunct="0">
              <a:spcBef>
                <a:spcPct val="20000"/>
              </a:spcBef>
              <a:spcAft>
                <a:spcPct val="0"/>
              </a:spcAft>
              <a:buChar char="»"/>
              <a:defRPr sz="2000">
                <a:solidFill>
                  <a:schemeClr val="tx1"/>
                </a:solidFill>
                <a:latin typeface="Helvetica" pitchFamily="2" charset="0"/>
                <a:ea typeface="ヒラギノ角ゴ Pro W3" panose="020B0300000000000000" pitchFamily="34" charset="-128"/>
                <a:cs typeface="ヒラギノ角ゴ Pro W3" panose="020B0300000000000000" pitchFamily="34" charset="-128"/>
              </a:defRPr>
            </a:lvl9pPr>
          </a:lstStyle>
          <a:p>
            <a:pPr>
              <a:spcBef>
                <a:spcPct val="0"/>
              </a:spcBef>
            </a:pPr>
            <a:fld id="{9FBA7238-3D46-9545-868D-82165EA7AAB4}" type="slidenum">
              <a:rPr lang="fr-FR" altLang="fr-FR" sz="1300" smtClean="0">
                <a:solidFill>
                  <a:srgbClr val="000000"/>
                </a:solidFill>
              </a:rPr>
              <a:pPr>
                <a:spcBef>
                  <a:spcPct val="0"/>
                </a:spcBef>
              </a:pPr>
              <a:t>27</a:t>
            </a:fld>
            <a:endParaRPr lang="fr-FR" altLang="fr-FR" sz="1100">
              <a:solidFill>
                <a:srgbClr val="000000"/>
              </a:solidFill>
            </a:endParaRPr>
          </a:p>
        </p:txBody>
      </p:sp>
      <p:sp>
        <p:nvSpPr>
          <p:cNvPr id="6" name="ZoneTexte 5"/>
          <p:cNvSpPr txBox="1"/>
          <p:nvPr/>
        </p:nvSpPr>
        <p:spPr>
          <a:xfrm>
            <a:off x="711855" y="881943"/>
            <a:ext cx="10297144" cy="461665"/>
          </a:xfrm>
          <a:prstGeom prst="rect">
            <a:avLst/>
          </a:prstGeom>
          <a:noFill/>
        </p:spPr>
        <p:txBody>
          <a:bodyPr wrap="square" rtlCol="0">
            <a:spAutoFit/>
          </a:bodyPr>
          <a:lstStyle/>
          <a:p>
            <a:pPr marL="342900" indent="-342900">
              <a:buFont typeface="Wingdings" panose="05000000000000000000" pitchFamily="2" charset="2"/>
              <a:buChar char="Ø"/>
            </a:pPr>
            <a:r>
              <a:rPr lang="fr-CA" dirty="0" smtClean="0"/>
              <a:t>Avec le scénario </a:t>
            </a:r>
            <a:r>
              <a:rPr lang="fr-CA" b="1" u="sng" dirty="0" smtClean="0"/>
              <a:t>stratégique</a:t>
            </a:r>
            <a:r>
              <a:rPr lang="fr-CA" dirty="0" smtClean="0"/>
              <a:t> Globalex1 et </a:t>
            </a:r>
            <a:r>
              <a:rPr lang="fr-CA" b="1" u="sng" dirty="0" smtClean="0"/>
              <a:t>tactique</a:t>
            </a:r>
            <a:r>
              <a:rPr lang="fr-CA" dirty="0" smtClean="0"/>
              <a:t> Localex5</a:t>
            </a:r>
          </a:p>
        </p:txBody>
      </p:sp>
      <p:sp>
        <p:nvSpPr>
          <p:cNvPr id="8" name="ZoneTexte 7"/>
          <p:cNvSpPr txBox="1"/>
          <p:nvPr/>
        </p:nvSpPr>
        <p:spPr>
          <a:xfrm>
            <a:off x="716782" y="1403023"/>
            <a:ext cx="10923834" cy="1569660"/>
          </a:xfrm>
          <a:prstGeom prst="rect">
            <a:avLst/>
          </a:prstGeom>
          <a:noFill/>
        </p:spPr>
        <p:txBody>
          <a:bodyPr wrap="square" rtlCol="0">
            <a:spAutoFit/>
          </a:bodyPr>
          <a:lstStyle/>
          <a:p>
            <a:pPr marL="342900" indent="-342900">
              <a:buFont typeface="Wingdings" panose="05000000000000000000" pitchFamily="2" charset="2"/>
              <a:buChar char="Ø"/>
            </a:pPr>
            <a:r>
              <a:rPr lang="fr-CA" dirty="0" smtClean="0"/>
              <a:t>Ajoutez une contrainte au modèle </a:t>
            </a:r>
            <a:r>
              <a:rPr lang="fr-CA" b="1" u="sng" dirty="0" smtClean="0"/>
              <a:t>tactique</a:t>
            </a:r>
            <a:r>
              <a:rPr lang="fr-CA" dirty="0" smtClean="0"/>
              <a:t> pour forcer la plantation de 90 à 100 ha à la période 1 utilisez </a:t>
            </a:r>
            <a:r>
              <a:rPr lang="fr-CA" dirty="0"/>
              <a:t>le mots clé _</a:t>
            </a:r>
            <a:r>
              <a:rPr lang="fr-CA" dirty="0" smtClean="0"/>
              <a:t>REIGNORE(période) mais seulement pour la période de </a:t>
            </a:r>
            <a:r>
              <a:rPr lang="fr-CA" dirty="0" err="1" smtClean="0"/>
              <a:t>re</a:t>
            </a:r>
            <a:r>
              <a:rPr lang="fr-CA" dirty="0" smtClean="0"/>
              <a:t>-planification 1</a:t>
            </a:r>
            <a:endParaRPr lang="fr-CA" dirty="0"/>
          </a:p>
          <a:p>
            <a:pPr marL="342900" indent="-342900">
              <a:buFont typeface="Wingdings" panose="05000000000000000000" pitchFamily="2" charset="2"/>
              <a:buChar char="Ø"/>
            </a:pPr>
            <a:endParaRPr lang="fr-CA" dirty="0" smtClean="0"/>
          </a:p>
        </p:txBody>
      </p:sp>
      <p:pic>
        <p:nvPicPr>
          <p:cNvPr id="3" name="Image 2"/>
          <p:cNvPicPr>
            <a:picLocks noChangeAspect="1"/>
          </p:cNvPicPr>
          <p:nvPr/>
        </p:nvPicPr>
        <p:blipFill>
          <a:blip r:embed="rId3"/>
          <a:stretch>
            <a:fillRect/>
          </a:stretch>
        </p:blipFill>
        <p:spPr>
          <a:xfrm>
            <a:off x="6744072" y="3032098"/>
            <a:ext cx="4584589" cy="2755631"/>
          </a:xfrm>
          <a:prstGeom prst="rect">
            <a:avLst/>
          </a:prstGeom>
        </p:spPr>
      </p:pic>
      <p:pic>
        <p:nvPicPr>
          <p:cNvPr id="4" name="Image 3"/>
          <p:cNvPicPr>
            <a:picLocks noChangeAspect="1"/>
          </p:cNvPicPr>
          <p:nvPr/>
        </p:nvPicPr>
        <p:blipFill>
          <a:blip r:embed="rId4"/>
          <a:stretch>
            <a:fillRect/>
          </a:stretch>
        </p:blipFill>
        <p:spPr>
          <a:xfrm>
            <a:off x="983432" y="3032098"/>
            <a:ext cx="4584589" cy="2755631"/>
          </a:xfrm>
          <a:prstGeom prst="rect">
            <a:avLst/>
          </a:prstGeom>
        </p:spPr>
      </p:pic>
    </p:spTree>
    <p:extLst>
      <p:ext uri="{BB962C8B-B14F-4D97-AF65-F5344CB8AC3E}">
        <p14:creationId xmlns:p14="http://schemas.microsoft.com/office/powerpoint/2010/main" val="2252071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childTnLst>
                                </p:cTn>
                              </p:par>
                              <p:par>
                                <p:cTn id="11" presetID="9" presetClass="emph" presetSubtype="0" nodeType="withEffect">
                                  <p:stCondLst>
                                    <p:cond delay="0"/>
                                  </p:stCondLst>
                                  <p:childTnLst>
                                    <p:set>
                                      <p:cBhvr rctx="PPT">
                                        <p:cTn id="12" dur="indefinite"/>
                                        <p:tgtEl>
                                          <p:spTgt spid="6">
                                            <p:txEl>
                                              <p:pRg st="0" end="0"/>
                                            </p:txEl>
                                          </p:spTgt>
                                        </p:tgtEl>
                                        <p:attrNameLst>
                                          <p:attrName>style.opacity</p:attrName>
                                        </p:attrNameLst>
                                      </p:cBhvr>
                                      <p:to>
                                        <p:strVal val="0.5"/>
                                      </p:to>
                                    </p:set>
                                    <p:animEffect filter="image" prLst="opacity: 0.5">
                                      <p:cBhvr rctx="IE">
                                        <p:cTn id="13" dur="indefinite"/>
                                        <p:tgtEl>
                                          <p:spTgt spid="6">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4"/>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2">
            <a:extLst>
              <a:ext uri="{FF2B5EF4-FFF2-40B4-BE49-F238E27FC236}">
                <a16:creationId xmlns="" xmlns:a16="http://schemas.microsoft.com/office/drawing/2014/main" id="{2C64CE8F-6DC1-7B46-AA41-065734F9FFFA}"/>
              </a:ext>
            </a:extLst>
          </p:cNvPr>
          <p:cNvSpPr>
            <a:spLocks noGrp="1" noChangeArrowheads="1"/>
          </p:cNvSpPr>
          <p:nvPr>
            <p:ph type="title"/>
          </p:nvPr>
        </p:nvSpPr>
        <p:spPr>
          <a:xfrm>
            <a:off x="666737" y="74712"/>
            <a:ext cx="10363200" cy="762000"/>
          </a:xfrm>
          <a:prstGeom prst="rect">
            <a:avLst/>
          </a:prstGeom>
        </p:spPr>
        <p:txBody>
          <a:bodyPr/>
          <a:lstStyle/>
          <a:p>
            <a:pPr eaLnBrk="1" hangingPunct="1"/>
            <a:r>
              <a:rPr lang="fr-CA" altLang="fr-FR" dirty="0"/>
              <a:t/>
            </a:r>
            <a:br>
              <a:rPr lang="fr-CA" altLang="fr-FR" dirty="0"/>
            </a:br>
            <a:r>
              <a:rPr lang="fr-CA" dirty="0" smtClean="0"/>
              <a:t>La </a:t>
            </a:r>
            <a:r>
              <a:rPr lang="fr-CA" dirty="0" err="1" smtClean="0"/>
              <a:t>re</a:t>
            </a:r>
            <a:r>
              <a:rPr lang="fr-CA" dirty="0" smtClean="0"/>
              <a:t>-planification: Exercice 6</a:t>
            </a:r>
            <a:endParaRPr lang="fr-CA" altLang="fr-FR" dirty="0"/>
          </a:p>
        </p:txBody>
      </p:sp>
      <p:sp>
        <p:nvSpPr>
          <p:cNvPr id="10243" name="Espace réservé du numéro de diapositive 1">
            <a:extLst>
              <a:ext uri="{FF2B5EF4-FFF2-40B4-BE49-F238E27FC236}">
                <a16:creationId xmlns="" xmlns:a16="http://schemas.microsoft.com/office/drawing/2014/main" id="{A32D7E7E-5EC9-B640-8806-5F060AD25EEB}"/>
              </a:ext>
            </a:extLst>
          </p:cNvPr>
          <p:cNvSpPr>
            <a:spLocks noGrp="1"/>
          </p:cNvSpPr>
          <p:nvPr>
            <p:ph type="sldNum" sz="quarter" idx="10"/>
          </p:nvPr>
        </p:nvSpPr>
        <p:spPr>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defRPr sz="2400">
                <a:solidFill>
                  <a:schemeClr val="tx1"/>
                </a:solidFill>
                <a:latin typeface="Arial" panose="020B0604020202020204" pitchFamily="34" charset="0"/>
                <a:ea typeface="ヒラギノ角ゴ Pro W3" panose="020B0300000000000000" pitchFamily="34" charset="-128"/>
                <a:cs typeface="ヒラギノ角ゴ Pro W3" panose="020B0300000000000000" pitchFamily="34" charset="-128"/>
              </a:defRPr>
            </a:lvl1pPr>
            <a:lvl2pPr marL="742950" indent="-285750">
              <a:spcBef>
                <a:spcPct val="20000"/>
              </a:spcBef>
              <a:buSzPct val="90000"/>
              <a:buFont typeface="Courier New" panose="02070309020205020404" pitchFamily="49" charset="0"/>
              <a:buBlip>
                <a:blip r:embed="rId2"/>
              </a:buBlip>
              <a:defRPr sz="2200">
                <a:solidFill>
                  <a:srgbClr val="000000"/>
                </a:solidFill>
                <a:latin typeface="Arial" panose="020B0604020202020204" pitchFamily="34" charset="0"/>
                <a:ea typeface="ヒラギノ角ゴ Pro W3" panose="020B0300000000000000" pitchFamily="34" charset="-128"/>
                <a:cs typeface="ヒラギノ角ゴ Pro W3" panose="020B0300000000000000" pitchFamily="34" charset="-128"/>
              </a:defRPr>
            </a:lvl2pPr>
            <a:lvl3pPr marL="1143000" indent="-228600">
              <a:spcBef>
                <a:spcPct val="20000"/>
              </a:spcBef>
              <a:buSzPct val="70000"/>
              <a:buBlip>
                <a:blip r:embed="rId2"/>
              </a:buBlip>
              <a:defRPr sz="2000">
                <a:solidFill>
                  <a:srgbClr val="000000"/>
                </a:solidFill>
                <a:latin typeface="Arial" panose="020B0604020202020204" pitchFamily="34" charset="0"/>
                <a:ea typeface="ヒラギノ角ゴ Pro W3" panose="020B0300000000000000" pitchFamily="34" charset="-128"/>
                <a:cs typeface="ヒラギノ角ゴ Pro W3" panose="020B0300000000000000" pitchFamily="34" charset="-128"/>
              </a:defRPr>
            </a:lvl3pPr>
            <a:lvl4pPr marL="1600200" indent="-228600">
              <a:spcBef>
                <a:spcPct val="20000"/>
              </a:spcBef>
              <a:buChar char="–"/>
              <a:defRPr sz="2000">
                <a:solidFill>
                  <a:schemeClr val="tx1"/>
                </a:solidFill>
                <a:latin typeface="Helvetica" pitchFamily="2" charset="0"/>
                <a:ea typeface="ヒラギノ角ゴ Pro W3" panose="020B0300000000000000" pitchFamily="34" charset="-128"/>
                <a:cs typeface="ヒラギノ角ゴ Pro W3" panose="020B0300000000000000" pitchFamily="34" charset="-128"/>
              </a:defRPr>
            </a:lvl4pPr>
            <a:lvl5pPr marL="2057400" indent="-228600">
              <a:spcBef>
                <a:spcPct val="20000"/>
              </a:spcBef>
              <a:buChar char="»"/>
              <a:defRPr sz="2000">
                <a:solidFill>
                  <a:schemeClr val="tx1"/>
                </a:solidFill>
                <a:latin typeface="Helvetica" pitchFamily="2" charset="0"/>
                <a:ea typeface="ヒラギノ角ゴ Pro W3" panose="020B0300000000000000" pitchFamily="34" charset="-128"/>
                <a:cs typeface="ヒラギノ角ゴ Pro W3" panose="020B0300000000000000" pitchFamily="34" charset="-128"/>
              </a:defRPr>
            </a:lvl5pPr>
            <a:lvl6pPr marL="2514600" indent="-228600" eaLnBrk="0" fontAlgn="base" hangingPunct="0">
              <a:spcBef>
                <a:spcPct val="20000"/>
              </a:spcBef>
              <a:spcAft>
                <a:spcPct val="0"/>
              </a:spcAft>
              <a:buChar char="»"/>
              <a:defRPr sz="2000">
                <a:solidFill>
                  <a:schemeClr val="tx1"/>
                </a:solidFill>
                <a:latin typeface="Helvetica" pitchFamily="2" charset="0"/>
                <a:ea typeface="ヒラギノ角ゴ Pro W3" panose="020B0300000000000000" pitchFamily="34" charset="-128"/>
                <a:cs typeface="ヒラギノ角ゴ Pro W3" panose="020B0300000000000000" pitchFamily="34" charset="-128"/>
              </a:defRPr>
            </a:lvl6pPr>
            <a:lvl7pPr marL="2971800" indent="-228600" eaLnBrk="0" fontAlgn="base" hangingPunct="0">
              <a:spcBef>
                <a:spcPct val="20000"/>
              </a:spcBef>
              <a:spcAft>
                <a:spcPct val="0"/>
              </a:spcAft>
              <a:buChar char="»"/>
              <a:defRPr sz="2000">
                <a:solidFill>
                  <a:schemeClr val="tx1"/>
                </a:solidFill>
                <a:latin typeface="Helvetica" pitchFamily="2" charset="0"/>
                <a:ea typeface="ヒラギノ角ゴ Pro W3" panose="020B0300000000000000" pitchFamily="34" charset="-128"/>
                <a:cs typeface="ヒラギノ角ゴ Pro W3" panose="020B0300000000000000" pitchFamily="34" charset="-128"/>
              </a:defRPr>
            </a:lvl7pPr>
            <a:lvl8pPr marL="3429000" indent="-228600" eaLnBrk="0" fontAlgn="base" hangingPunct="0">
              <a:spcBef>
                <a:spcPct val="20000"/>
              </a:spcBef>
              <a:spcAft>
                <a:spcPct val="0"/>
              </a:spcAft>
              <a:buChar char="»"/>
              <a:defRPr sz="2000">
                <a:solidFill>
                  <a:schemeClr val="tx1"/>
                </a:solidFill>
                <a:latin typeface="Helvetica" pitchFamily="2" charset="0"/>
                <a:ea typeface="ヒラギノ角ゴ Pro W3" panose="020B0300000000000000" pitchFamily="34" charset="-128"/>
                <a:cs typeface="ヒラギノ角ゴ Pro W3" panose="020B0300000000000000" pitchFamily="34" charset="-128"/>
              </a:defRPr>
            </a:lvl8pPr>
            <a:lvl9pPr marL="3886200" indent="-228600" eaLnBrk="0" fontAlgn="base" hangingPunct="0">
              <a:spcBef>
                <a:spcPct val="20000"/>
              </a:spcBef>
              <a:spcAft>
                <a:spcPct val="0"/>
              </a:spcAft>
              <a:buChar char="»"/>
              <a:defRPr sz="2000">
                <a:solidFill>
                  <a:schemeClr val="tx1"/>
                </a:solidFill>
                <a:latin typeface="Helvetica" pitchFamily="2" charset="0"/>
                <a:ea typeface="ヒラギノ角ゴ Pro W3" panose="020B0300000000000000" pitchFamily="34" charset="-128"/>
                <a:cs typeface="ヒラギノ角ゴ Pro W3" panose="020B0300000000000000" pitchFamily="34" charset="-128"/>
              </a:defRPr>
            </a:lvl9pPr>
          </a:lstStyle>
          <a:p>
            <a:pPr>
              <a:spcBef>
                <a:spcPct val="0"/>
              </a:spcBef>
            </a:pPr>
            <a:fld id="{9FBA7238-3D46-9545-868D-82165EA7AAB4}" type="slidenum">
              <a:rPr lang="fr-FR" altLang="fr-FR" sz="1300" smtClean="0">
                <a:solidFill>
                  <a:srgbClr val="000000"/>
                </a:solidFill>
              </a:rPr>
              <a:pPr>
                <a:spcBef>
                  <a:spcPct val="0"/>
                </a:spcBef>
              </a:pPr>
              <a:t>28</a:t>
            </a:fld>
            <a:endParaRPr lang="fr-FR" altLang="fr-FR" sz="1100">
              <a:solidFill>
                <a:srgbClr val="000000"/>
              </a:solidFill>
            </a:endParaRPr>
          </a:p>
        </p:txBody>
      </p:sp>
      <p:sp>
        <p:nvSpPr>
          <p:cNvPr id="6" name="ZoneTexte 5"/>
          <p:cNvSpPr txBox="1"/>
          <p:nvPr/>
        </p:nvSpPr>
        <p:spPr>
          <a:xfrm>
            <a:off x="711855" y="881943"/>
            <a:ext cx="10297144" cy="461665"/>
          </a:xfrm>
          <a:prstGeom prst="rect">
            <a:avLst/>
          </a:prstGeom>
          <a:noFill/>
        </p:spPr>
        <p:txBody>
          <a:bodyPr wrap="square" rtlCol="0">
            <a:spAutoFit/>
          </a:bodyPr>
          <a:lstStyle/>
          <a:p>
            <a:pPr marL="342900" indent="-342900">
              <a:buFont typeface="Wingdings" panose="05000000000000000000" pitchFamily="2" charset="2"/>
              <a:buChar char="Ø"/>
            </a:pPr>
            <a:r>
              <a:rPr lang="fr-CA" dirty="0" smtClean="0"/>
              <a:t>Avec le scénario </a:t>
            </a:r>
            <a:r>
              <a:rPr lang="fr-CA" b="1" u="sng" dirty="0" smtClean="0"/>
              <a:t>stratégique</a:t>
            </a:r>
            <a:r>
              <a:rPr lang="fr-CA" dirty="0" smtClean="0"/>
              <a:t> Globalex1 et </a:t>
            </a:r>
            <a:r>
              <a:rPr lang="fr-CA" b="1" u="sng" dirty="0" smtClean="0"/>
              <a:t>tactique</a:t>
            </a:r>
            <a:r>
              <a:rPr lang="fr-CA" dirty="0" smtClean="0"/>
              <a:t> Localex6</a:t>
            </a:r>
          </a:p>
        </p:txBody>
      </p:sp>
      <p:sp>
        <p:nvSpPr>
          <p:cNvPr id="8" name="ZoneTexte 7"/>
          <p:cNvSpPr txBox="1"/>
          <p:nvPr/>
        </p:nvSpPr>
        <p:spPr>
          <a:xfrm>
            <a:off x="695400" y="1400313"/>
            <a:ext cx="10297144" cy="830997"/>
          </a:xfrm>
          <a:prstGeom prst="rect">
            <a:avLst/>
          </a:prstGeom>
          <a:noFill/>
        </p:spPr>
        <p:txBody>
          <a:bodyPr wrap="square" rtlCol="0">
            <a:spAutoFit/>
          </a:bodyPr>
          <a:lstStyle/>
          <a:p>
            <a:pPr marL="342900" indent="-342900">
              <a:buFont typeface="Wingdings" panose="05000000000000000000" pitchFamily="2" charset="2"/>
              <a:buChar char="Ø"/>
            </a:pPr>
            <a:r>
              <a:rPr lang="fr-CA" dirty="0" smtClean="0"/>
              <a:t>Forcez le scénario </a:t>
            </a:r>
            <a:r>
              <a:rPr lang="fr-CA" b="1" u="sng" dirty="0" smtClean="0"/>
              <a:t>tactique</a:t>
            </a:r>
            <a:r>
              <a:rPr lang="fr-CA" dirty="0" smtClean="0"/>
              <a:t> à réaliser au moins 99 % à 100% du niveau de récolte du scénario </a:t>
            </a:r>
            <a:r>
              <a:rPr lang="fr-CA" b="1" u="sng" dirty="0" smtClean="0"/>
              <a:t>stratégique</a:t>
            </a:r>
            <a:endParaRPr lang="fr-CA" dirty="0" smtClean="0"/>
          </a:p>
        </p:txBody>
      </p:sp>
      <p:sp>
        <p:nvSpPr>
          <p:cNvPr id="7" name="ZoneTexte 6"/>
          <p:cNvSpPr txBox="1"/>
          <p:nvPr/>
        </p:nvSpPr>
        <p:spPr>
          <a:xfrm>
            <a:off x="695400" y="2333246"/>
            <a:ext cx="10297144" cy="830997"/>
          </a:xfrm>
          <a:prstGeom prst="rect">
            <a:avLst/>
          </a:prstGeom>
          <a:noFill/>
        </p:spPr>
        <p:txBody>
          <a:bodyPr wrap="square" rtlCol="0">
            <a:spAutoFit/>
          </a:bodyPr>
          <a:lstStyle/>
          <a:p>
            <a:pPr marL="342900" indent="-342900">
              <a:buFont typeface="Wingdings" panose="05000000000000000000" pitchFamily="2" charset="2"/>
              <a:buChar char="Ø"/>
            </a:pPr>
            <a:r>
              <a:rPr lang="fr-CA" dirty="0" smtClean="0"/>
              <a:t>Comparez avec la probabilité de maintien de la récolte de l’exercice 1 pour une rupture de stock de 5%.</a:t>
            </a:r>
          </a:p>
        </p:txBody>
      </p:sp>
      <p:pic>
        <p:nvPicPr>
          <p:cNvPr id="5" name="Image 4"/>
          <p:cNvPicPr>
            <a:picLocks noChangeAspect="1"/>
          </p:cNvPicPr>
          <p:nvPr/>
        </p:nvPicPr>
        <p:blipFill>
          <a:blip r:embed="rId3"/>
          <a:stretch>
            <a:fillRect/>
          </a:stretch>
        </p:blipFill>
        <p:spPr>
          <a:xfrm>
            <a:off x="911424" y="3266179"/>
            <a:ext cx="4584589" cy="2755631"/>
          </a:xfrm>
          <a:prstGeom prst="rect">
            <a:avLst/>
          </a:prstGeom>
        </p:spPr>
      </p:pic>
      <p:pic>
        <p:nvPicPr>
          <p:cNvPr id="9" name="Image 8"/>
          <p:cNvPicPr>
            <a:picLocks noChangeAspect="1"/>
          </p:cNvPicPr>
          <p:nvPr/>
        </p:nvPicPr>
        <p:blipFill>
          <a:blip r:embed="rId4"/>
          <a:stretch>
            <a:fillRect/>
          </a:stretch>
        </p:blipFill>
        <p:spPr>
          <a:xfrm>
            <a:off x="6600056" y="3266178"/>
            <a:ext cx="4584589" cy="2755631"/>
          </a:xfrm>
          <a:prstGeom prst="rect">
            <a:avLst/>
          </a:prstGeom>
        </p:spPr>
      </p:pic>
    </p:spTree>
    <p:extLst>
      <p:ext uri="{BB962C8B-B14F-4D97-AF65-F5344CB8AC3E}">
        <p14:creationId xmlns:p14="http://schemas.microsoft.com/office/powerpoint/2010/main" val="3916783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childTnLst>
                                </p:cTn>
                              </p:par>
                              <p:par>
                                <p:cTn id="11" presetID="9" presetClass="emph" presetSubtype="0" nodeType="withEffect">
                                  <p:stCondLst>
                                    <p:cond delay="0"/>
                                  </p:stCondLst>
                                  <p:childTnLst>
                                    <p:set>
                                      <p:cBhvr rctx="PPT">
                                        <p:cTn id="12" dur="indefinite"/>
                                        <p:tgtEl>
                                          <p:spTgt spid="6">
                                            <p:txEl>
                                              <p:pRg st="0" end="0"/>
                                            </p:txEl>
                                          </p:spTgt>
                                        </p:tgtEl>
                                        <p:attrNameLst>
                                          <p:attrName>style.opacity</p:attrName>
                                        </p:attrNameLst>
                                      </p:cBhvr>
                                      <p:to>
                                        <p:strVal val="0.5"/>
                                      </p:to>
                                    </p:set>
                                    <p:animEffect filter="image" prLst="opacity: 0.5">
                                      <p:cBhvr rctx="IE">
                                        <p:cTn id="13" dur="indefinite"/>
                                        <p:tgtEl>
                                          <p:spTgt spid="6">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7">
                                            <p:txEl>
                                              <p:pRg st="0" end="0"/>
                                            </p:txEl>
                                          </p:spTgt>
                                        </p:tgtEl>
                                        <p:attrNameLst>
                                          <p:attrName>style.visibility</p:attrName>
                                        </p:attrNameLst>
                                      </p:cBhvr>
                                      <p:to>
                                        <p:strVal val="visible"/>
                                      </p:to>
                                    </p:set>
                                  </p:childTnLst>
                                </p:cTn>
                              </p:par>
                              <p:par>
                                <p:cTn id="18" presetID="9" presetClass="emph" presetSubtype="0" nodeType="withEffect">
                                  <p:stCondLst>
                                    <p:cond delay="0"/>
                                  </p:stCondLst>
                                  <p:childTnLst>
                                    <p:set>
                                      <p:cBhvr rctx="PPT">
                                        <p:cTn id="19" dur="indefinite"/>
                                        <p:tgtEl>
                                          <p:spTgt spid="8">
                                            <p:txEl>
                                              <p:pRg st="0" end="0"/>
                                            </p:txEl>
                                          </p:spTgt>
                                        </p:tgtEl>
                                        <p:attrNameLst>
                                          <p:attrName>style.opacity</p:attrName>
                                        </p:attrNameLst>
                                      </p:cBhvr>
                                      <p:to>
                                        <p:strVal val="0.5"/>
                                      </p:to>
                                    </p:set>
                                    <p:animEffect filter="image" prLst="opacity: 0.5">
                                      <p:cBhvr rctx="IE">
                                        <p:cTn id="20" dur="indefinite"/>
                                        <p:tgtEl>
                                          <p:spTgt spid="8">
                                            <p:txEl>
                                              <p:pRg st="0" end="0"/>
                                            </p:txEl>
                                          </p:spTgt>
                                        </p:tgtEl>
                                      </p:cBhvr>
                                    </p:animEffect>
                                  </p:childTnLst>
                                </p:cTn>
                              </p:par>
                              <p:par>
                                <p:cTn id="21" presetID="1" presetClass="entr" presetSubtype="0" fill="hold" nodeType="with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2">
            <a:extLst>
              <a:ext uri="{FF2B5EF4-FFF2-40B4-BE49-F238E27FC236}">
                <a16:creationId xmlns="" xmlns:a16="http://schemas.microsoft.com/office/drawing/2014/main" id="{2C64CE8F-6DC1-7B46-AA41-065734F9FFFA}"/>
              </a:ext>
            </a:extLst>
          </p:cNvPr>
          <p:cNvSpPr>
            <a:spLocks noGrp="1" noChangeArrowheads="1"/>
          </p:cNvSpPr>
          <p:nvPr>
            <p:ph type="title"/>
          </p:nvPr>
        </p:nvSpPr>
        <p:spPr>
          <a:xfrm>
            <a:off x="666737" y="74712"/>
            <a:ext cx="10363200" cy="762000"/>
          </a:xfrm>
          <a:prstGeom prst="rect">
            <a:avLst/>
          </a:prstGeom>
        </p:spPr>
        <p:txBody>
          <a:bodyPr/>
          <a:lstStyle/>
          <a:p>
            <a:pPr eaLnBrk="1" hangingPunct="1"/>
            <a:r>
              <a:rPr lang="fr-CA" altLang="fr-FR" dirty="0"/>
              <a:t/>
            </a:r>
            <a:br>
              <a:rPr lang="fr-CA" altLang="fr-FR" dirty="0"/>
            </a:br>
            <a:r>
              <a:rPr lang="fr-CA" dirty="0" smtClean="0"/>
              <a:t>La </a:t>
            </a:r>
            <a:r>
              <a:rPr lang="fr-CA" dirty="0" err="1" smtClean="0"/>
              <a:t>re</a:t>
            </a:r>
            <a:r>
              <a:rPr lang="fr-CA" dirty="0" smtClean="0"/>
              <a:t>-planification: Exercice 7</a:t>
            </a:r>
            <a:endParaRPr lang="fr-CA" altLang="fr-FR" dirty="0"/>
          </a:p>
        </p:txBody>
      </p:sp>
      <p:sp>
        <p:nvSpPr>
          <p:cNvPr id="10243" name="Espace réservé du numéro de diapositive 1">
            <a:extLst>
              <a:ext uri="{FF2B5EF4-FFF2-40B4-BE49-F238E27FC236}">
                <a16:creationId xmlns="" xmlns:a16="http://schemas.microsoft.com/office/drawing/2014/main" id="{A32D7E7E-5EC9-B640-8806-5F060AD25EEB}"/>
              </a:ext>
            </a:extLst>
          </p:cNvPr>
          <p:cNvSpPr>
            <a:spLocks noGrp="1"/>
          </p:cNvSpPr>
          <p:nvPr>
            <p:ph type="sldNum" sz="quarter" idx="10"/>
          </p:nvPr>
        </p:nvSpPr>
        <p:spPr>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defRPr sz="2400">
                <a:solidFill>
                  <a:schemeClr val="tx1"/>
                </a:solidFill>
                <a:latin typeface="Arial" panose="020B0604020202020204" pitchFamily="34" charset="0"/>
                <a:ea typeface="ヒラギノ角ゴ Pro W3" panose="020B0300000000000000" pitchFamily="34" charset="-128"/>
                <a:cs typeface="ヒラギノ角ゴ Pro W3" panose="020B0300000000000000" pitchFamily="34" charset="-128"/>
              </a:defRPr>
            </a:lvl1pPr>
            <a:lvl2pPr marL="742950" indent="-285750">
              <a:spcBef>
                <a:spcPct val="20000"/>
              </a:spcBef>
              <a:buSzPct val="90000"/>
              <a:buFont typeface="Courier New" panose="02070309020205020404" pitchFamily="49" charset="0"/>
              <a:buBlip>
                <a:blip r:embed="rId2"/>
              </a:buBlip>
              <a:defRPr sz="2200">
                <a:solidFill>
                  <a:srgbClr val="000000"/>
                </a:solidFill>
                <a:latin typeface="Arial" panose="020B0604020202020204" pitchFamily="34" charset="0"/>
                <a:ea typeface="ヒラギノ角ゴ Pro W3" panose="020B0300000000000000" pitchFamily="34" charset="-128"/>
                <a:cs typeface="ヒラギノ角ゴ Pro W3" panose="020B0300000000000000" pitchFamily="34" charset="-128"/>
              </a:defRPr>
            </a:lvl2pPr>
            <a:lvl3pPr marL="1143000" indent="-228600">
              <a:spcBef>
                <a:spcPct val="20000"/>
              </a:spcBef>
              <a:buSzPct val="70000"/>
              <a:buBlip>
                <a:blip r:embed="rId2"/>
              </a:buBlip>
              <a:defRPr sz="2000">
                <a:solidFill>
                  <a:srgbClr val="000000"/>
                </a:solidFill>
                <a:latin typeface="Arial" panose="020B0604020202020204" pitchFamily="34" charset="0"/>
                <a:ea typeface="ヒラギノ角ゴ Pro W3" panose="020B0300000000000000" pitchFamily="34" charset="-128"/>
                <a:cs typeface="ヒラギノ角ゴ Pro W3" panose="020B0300000000000000" pitchFamily="34" charset="-128"/>
              </a:defRPr>
            </a:lvl3pPr>
            <a:lvl4pPr marL="1600200" indent="-228600">
              <a:spcBef>
                <a:spcPct val="20000"/>
              </a:spcBef>
              <a:buChar char="–"/>
              <a:defRPr sz="2000">
                <a:solidFill>
                  <a:schemeClr val="tx1"/>
                </a:solidFill>
                <a:latin typeface="Helvetica" pitchFamily="2" charset="0"/>
                <a:ea typeface="ヒラギノ角ゴ Pro W3" panose="020B0300000000000000" pitchFamily="34" charset="-128"/>
                <a:cs typeface="ヒラギノ角ゴ Pro W3" panose="020B0300000000000000" pitchFamily="34" charset="-128"/>
              </a:defRPr>
            </a:lvl4pPr>
            <a:lvl5pPr marL="2057400" indent="-228600">
              <a:spcBef>
                <a:spcPct val="20000"/>
              </a:spcBef>
              <a:buChar char="»"/>
              <a:defRPr sz="2000">
                <a:solidFill>
                  <a:schemeClr val="tx1"/>
                </a:solidFill>
                <a:latin typeface="Helvetica" pitchFamily="2" charset="0"/>
                <a:ea typeface="ヒラギノ角ゴ Pro W3" panose="020B0300000000000000" pitchFamily="34" charset="-128"/>
                <a:cs typeface="ヒラギノ角ゴ Pro W3" panose="020B0300000000000000" pitchFamily="34" charset="-128"/>
              </a:defRPr>
            </a:lvl5pPr>
            <a:lvl6pPr marL="2514600" indent="-228600" eaLnBrk="0" fontAlgn="base" hangingPunct="0">
              <a:spcBef>
                <a:spcPct val="20000"/>
              </a:spcBef>
              <a:spcAft>
                <a:spcPct val="0"/>
              </a:spcAft>
              <a:buChar char="»"/>
              <a:defRPr sz="2000">
                <a:solidFill>
                  <a:schemeClr val="tx1"/>
                </a:solidFill>
                <a:latin typeface="Helvetica" pitchFamily="2" charset="0"/>
                <a:ea typeface="ヒラギノ角ゴ Pro W3" panose="020B0300000000000000" pitchFamily="34" charset="-128"/>
                <a:cs typeface="ヒラギノ角ゴ Pro W3" panose="020B0300000000000000" pitchFamily="34" charset="-128"/>
              </a:defRPr>
            </a:lvl6pPr>
            <a:lvl7pPr marL="2971800" indent="-228600" eaLnBrk="0" fontAlgn="base" hangingPunct="0">
              <a:spcBef>
                <a:spcPct val="20000"/>
              </a:spcBef>
              <a:spcAft>
                <a:spcPct val="0"/>
              </a:spcAft>
              <a:buChar char="»"/>
              <a:defRPr sz="2000">
                <a:solidFill>
                  <a:schemeClr val="tx1"/>
                </a:solidFill>
                <a:latin typeface="Helvetica" pitchFamily="2" charset="0"/>
                <a:ea typeface="ヒラギノ角ゴ Pro W3" panose="020B0300000000000000" pitchFamily="34" charset="-128"/>
                <a:cs typeface="ヒラギノ角ゴ Pro W3" panose="020B0300000000000000" pitchFamily="34" charset="-128"/>
              </a:defRPr>
            </a:lvl7pPr>
            <a:lvl8pPr marL="3429000" indent="-228600" eaLnBrk="0" fontAlgn="base" hangingPunct="0">
              <a:spcBef>
                <a:spcPct val="20000"/>
              </a:spcBef>
              <a:spcAft>
                <a:spcPct val="0"/>
              </a:spcAft>
              <a:buChar char="»"/>
              <a:defRPr sz="2000">
                <a:solidFill>
                  <a:schemeClr val="tx1"/>
                </a:solidFill>
                <a:latin typeface="Helvetica" pitchFamily="2" charset="0"/>
                <a:ea typeface="ヒラギノ角ゴ Pro W3" panose="020B0300000000000000" pitchFamily="34" charset="-128"/>
                <a:cs typeface="ヒラギノ角ゴ Pro W3" panose="020B0300000000000000" pitchFamily="34" charset="-128"/>
              </a:defRPr>
            </a:lvl8pPr>
            <a:lvl9pPr marL="3886200" indent="-228600" eaLnBrk="0" fontAlgn="base" hangingPunct="0">
              <a:spcBef>
                <a:spcPct val="20000"/>
              </a:spcBef>
              <a:spcAft>
                <a:spcPct val="0"/>
              </a:spcAft>
              <a:buChar char="»"/>
              <a:defRPr sz="2000">
                <a:solidFill>
                  <a:schemeClr val="tx1"/>
                </a:solidFill>
                <a:latin typeface="Helvetica" pitchFamily="2" charset="0"/>
                <a:ea typeface="ヒラギノ角ゴ Pro W3" panose="020B0300000000000000" pitchFamily="34" charset="-128"/>
                <a:cs typeface="ヒラギノ角ゴ Pro W3" panose="020B0300000000000000" pitchFamily="34" charset="-128"/>
              </a:defRPr>
            </a:lvl9pPr>
          </a:lstStyle>
          <a:p>
            <a:pPr>
              <a:spcBef>
                <a:spcPct val="0"/>
              </a:spcBef>
            </a:pPr>
            <a:fld id="{9FBA7238-3D46-9545-868D-82165EA7AAB4}" type="slidenum">
              <a:rPr lang="fr-FR" altLang="fr-FR" sz="1300" smtClean="0">
                <a:solidFill>
                  <a:srgbClr val="000000"/>
                </a:solidFill>
              </a:rPr>
              <a:pPr>
                <a:spcBef>
                  <a:spcPct val="0"/>
                </a:spcBef>
              </a:pPr>
              <a:t>29</a:t>
            </a:fld>
            <a:endParaRPr lang="fr-FR" altLang="fr-FR" sz="1100">
              <a:solidFill>
                <a:srgbClr val="000000"/>
              </a:solidFill>
            </a:endParaRPr>
          </a:p>
        </p:txBody>
      </p:sp>
      <p:sp>
        <p:nvSpPr>
          <p:cNvPr id="6" name="ZoneTexte 5"/>
          <p:cNvSpPr txBox="1"/>
          <p:nvPr/>
        </p:nvSpPr>
        <p:spPr>
          <a:xfrm>
            <a:off x="711855" y="881943"/>
            <a:ext cx="10297144" cy="461665"/>
          </a:xfrm>
          <a:prstGeom prst="rect">
            <a:avLst/>
          </a:prstGeom>
          <a:noFill/>
        </p:spPr>
        <p:txBody>
          <a:bodyPr wrap="square" rtlCol="0">
            <a:spAutoFit/>
          </a:bodyPr>
          <a:lstStyle/>
          <a:p>
            <a:pPr marL="342900" indent="-342900">
              <a:buFont typeface="Wingdings" panose="05000000000000000000" pitchFamily="2" charset="2"/>
              <a:buChar char="Ø"/>
            </a:pPr>
            <a:r>
              <a:rPr lang="fr-CA" dirty="0" smtClean="0"/>
              <a:t>Avec le scénario </a:t>
            </a:r>
            <a:r>
              <a:rPr lang="fr-CA" b="1" u="sng" dirty="0" smtClean="0"/>
              <a:t>stratégique</a:t>
            </a:r>
            <a:r>
              <a:rPr lang="fr-CA" dirty="0" smtClean="0"/>
              <a:t> Globalex7 et </a:t>
            </a:r>
            <a:r>
              <a:rPr lang="fr-CA" b="1" u="sng" dirty="0" smtClean="0"/>
              <a:t>tactique</a:t>
            </a:r>
            <a:r>
              <a:rPr lang="fr-CA" dirty="0" smtClean="0"/>
              <a:t> Localex1</a:t>
            </a:r>
          </a:p>
        </p:txBody>
      </p:sp>
      <p:sp>
        <p:nvSpPr>
          <p:cNvPr id="8" name="ZoneTexte 7"/>
          <p:cNvSpPr txBox="1"/>
          <p:nvPr/>
        </p:nvSpPr>
        <p:spPr>
          <a:xfrm>
            <a:off x="732793" y="1404512"/>
            <a:ext cx="10297144" cy="830997"/>
          </a:xfrm>
          <a:prstGeom prst="rect">
            <a:avLst/>
          </a:prstGeom>
          <a:noFill/>
        </p:spPr>
        <p:txBody>
          <a:bodyPr wrap="square" rtlCol="0">
            <a:spAutoFit/>
          </a:bodyPr>
          <a:lstStyle/>
          <a:p>
            <a:pPr marL="342900" indent="-342900">
              <a:buFont typeface="Wingdings" panose="05000000000000000000" pitchFamily="2" charset="2"/>
              <a:buChar char="Ø"/>
            </a:pPr>
            <a:r>
              <a:rPr lang="fr-CA" dirty="0" smtClean="0"/>
              <a:t>Forcez le scénario </a:t>
            </a:r>
            <a:r>
              <a:rPr lang="fr-CA" b="1" u="sng" dirty="0" smtClean="0"/>
              <a:t>stratégique</a:t>
            </a:r>
            <a:r>
              <a:rPr lang="fr-CA" dirty="0" smtClean="0"/>
              <a:t> à réaliser au moins 99% du niveau de récolte du scénario </a:t>
            </a:r>
            <a:r>
              <a:rPr lang="fr-CA" b="1" u="sng" dirty="0" smtClean="0"/>
              <a:t>tactique</a:t>
            </a:r>
            <a:endParaRPr lang="fr-CA" dirty="0" smtClean="0"/>
          </a:p>
        </p:txBody>
      </p:sp>
      <p:sp>
        <p:nvSpPr>
          <p:cNvPr id="7" name="ZoneTexte 6"/>
          <p:cNvSpPr txBox="1"/>
          <p:nvPr/>
        </p:nvSpPr>
        <p:spPr>
          <a:xfrm>
            <a:off x="743637" y="2288016"/>
            <a:ext cx="10297144" cy="461665"/>
          </a:xfrm>
          <a:prstGeom prst="rect">
            <a:avLst/>
          </a:prstGeom>
          <a:noFill/>
        </p:spPr>
        <p:txBody>
          <a:bodyPr wrap="square" rtlCol="0">
            <a:spAutoFit/>
          </a:bodyPr>
          <a:lstStyle/>
          <a:p>
            <a:pPr marL="342900" indent="-342900">
              <a:buFont typeface="Wingdings" panose="05000000000000000000" pitchFamily="2" charset="2"/>
              <a:buChar char="Ø"/>
            </a:pPr>
            <a:r>
              <a:rPr lang="fr-CA" dirty="0" smtClean="0"/>
              <a:t>Comparez avec les niveaux de plantation de l’exercice 1 </a:t>
            </a:r>
          </a:p>
        </p:txBody>
      </p:sp>
      <p:pic>
        <p:nvPicPr>
          <p:cNvPr id="3" name="Image 2"/>
          <p:cNvPicPr>
            <a:picLocks noChangeAspect="1"/>
          </p:cNvPicPr>
          <p:nvPr/>
        </p:nvPicPr>
        <p:blipFill>
          <a:blip r:embed="rId3"/>
          <a:stretch>
            <a:fillRect/>
          </a:stretch>
        </p:blipFill>
        <p:spPr>
          <a:xfrm>
            <a:off x="6888088" y="3212975"/>
            <a:ext cx="4584589" cy="2755631"/>
          </a:xfrm>
          <a:prstGeom prst="rect">
            <a:avLst/>
          </a:prstGeom>
        </p:spPr>
      </p:pic>
      <p:pic>
        <p:nvPicPr>
          <p:cNvPr id="4" name="Image 3"/>
          <p:cNvPicPr>
            <a:picLocks noChangeAspect="1"/>
          </p:cNvPicPr>
          <p:nvPr/>
        </p:nvPicPr>
        <p:blipFill>
          <a:blip r:embed="rId4"/>
          <a:stretch>
            <a:fillRect/>
          </a:stretch>
        </p:blipFill>
        <p:spPr>
          <a:xfrm>
            <a:off x="1179623" y="3212976"/>
            <a:ext cx="4584589" cy="2755631"/>
          </a:xfrm>
          <a:prstGeom prst="rect">
            <a:avLst/>
          </a:prstGeom>
        </p:spPr>
      </p:pic>
    </p:spTree>
    <p:extLst>
      <p:ext uri="{BB962C8B-B14F-4D97-AF65-F5344CB8AC3E}">
        <p14:creationId xmlns:p14="http://schemas.microsoft.com/office/powerpoint/2010/main" val="3923836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childTnLst>
                                </p:cTn>
                              </p:par>
                              <p:par>
                                <p:cTn id="11" presetID="9" presetClass="emph" presetSubtype="0" nodeType="withEffect">
                                  <p:stCondLst>
                                    <p:cond delay="0"/>
                                  </p:stCondLst>
                                  <p:childTnLst>
                                    <p:set>
                                      <p:cBhvr rctx="PPT">
                                        <p:cTn id="12" dur="indefinite"/>
                                        <p:tgtEl>
                                          <p:spTgt spid="6">
                                            <p:txEl>
                                              <p:pRg st="0" end="0"/>
                                            </p:txEl>
                                          </p:spTgt>
                                        </p:tgtEl>
                                        <p:attrNameLst>
                                          <p:attrName>style.opacity</p:attrName>
                                        </p:attrNameLst>
                                      </p:cBhvr>
                                      <p:to>
                                        <p:strVal val="0.5"/>
                                      </p:to>
                                    </p:set>
                                    <p:animEffect filter="image" prLst="opacity: 0.5">
                                      <p:cBhvr rctx="IE">
                                        <p:cTn id="13" dur="indefinite"/>
                                        <p:tgtEl>
                                          <p:spTgt spid="6">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7">
                                            <p:txEl>
                                              <p:pRg st="0" end="0"/>
                                            </p:txEl>
                                          </p:spTgt>
                                        </p:tgtEl>
                                        <p:attrNameLst>
                                          <p:attrName>style.visibility</p:attrName>
                                        </p:attrNameLst>
                                      </p:cBhvr>
                                      <p:to>
                                        <p:strVal val="visible"/>
                                      </p:to>
                                    </p:set>
                                  </p:childTnLst>
                                </p:cTn>
                              </p:par>
                              <p:par>
                                <p:cTn id="18" presetID="9" presetClass="emph" presetSubtype="0" nodeType="withEffect">
                                  <p:stCondLst>
                                    <p:cond delay="0"/>
                                  </p:stCondLst>
                                  <p:childTnLst>
                                    <p:set>
                                      <p:cBhvr rctx="PPT">
                                        <p:cTn id="19" dur="indefinite"/>
                                        <p:tgtEl>
                                          <p:spTgt spid="8">
                                            <p:txEl>
                                              <p:pRg st="0" end="0"/>
                                            </p:txEl>
                                          </p:spTgt>
                                        </p:tgtEl>
                                        <p:attrNameLst>
                                          <p:attrName>style.opacity</p:attrName>
                                        </p:attrNameLst>
                                      </p:cBhvr>
                                      <p:to>
                                        <p:strVal val="0.5"/>
                                      </p:to>
                                    </p:set>
                                    <p:animEffect filter="image" prLst="opacity: 0.5">
                                      <p:cBhvr rctx="IE">
                                        <p:cTn id="20" dur="indefinite"/>
                                        <p:tgtEl>
                                          <p:spTgt spid="8">
                                            <p:txEl>
                                              <p:pRg st="0" end="0"/>
                                            </p:txEl>
                                          </p:spTgt>
                                        </p:tgtEl>
                                      </p:cBhvr>
                                    </p:animEffect>
                                  </p:childTnLst>
                                </p:cTn>
                              </p:par>
                              <p:par>
                                <p:cTn id="21" presetID="1" presetClass="entr" presetSubtype="0" fill="hold" nodeType="with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2">
            <a:extLst>
              <a:ext uri="{FF2B5EF4-FFF2-40B4-BE49-F238E27FC236}">
                <a16:creationId xmlns="" xmlns:a16="http://schemas.microsoft.com/office/drawing/2014/main" id="{2C64CE8F-6DC1-7B46-AA41-065734F9FFFA}"/>
              </a:ext>
            </a:extLst>
          </p:cNvPr>
          <p:cNvSpPr>
            <a:spLocks noGrp="1" noChangeArrowheads="1"/>
          </p:cNvSpPr>
          <p:nvPr>
            <p:ph type="title"/>
          </p:nvPr>
        </p:nvSpPr>
        <p:spPr>
          <a:xfrm>
            <a:off x="666737" y="74712"/>
            <a:ext cx="10363200" cy="762000"/>
          </a:xfrm>
          <a:prstGeom prst="rect">
            <a:avLst/>
          </a:prstGeom>
        </p:spPr>
        <p:txBody>
          <a:bodyPr/>
          <a:lstStyle/>
          <a:p>
            <a:pPr eaLnBrk="1" hangingPunct="1"/>
            <a:r>
              <a:rPr lang="fr-CA" altLang="fr-FR" dirty="0"/>
              <a:t/>
            </a:r>
            <a:br>
              <a:rPr lang="fr-CA" altLang="fr-FR" dirty="0"/>
            </a:br>
            <a:r>
              <a:rPr lang="fr-CA" dirty="0" smtClean="0"/>
              <a:t>La </a:t>
            </a:r>
            <a:r>
              <a:rPr lang="fr-CA" dirty="0" err="1" smtClean="0"/>
              <a:t>re</a:t>
            </a:r>
            <a:r>
              <a:rPr lang="fr-CA" dirty="0" smtClean="0"/>
              <a:t>-planification spatialement référencée</a:t>
            </a:r>
            <a:endParaRPr lang="fr-CA" altLang="fr-FR" dirty="0"/>
          </a:p>
        </p:txBody>
      </p:sp>
      <p:sp>
        <p:nvSpPr>
          <p:cNvPr id="10243" name="Espace réservé du numéro de diapositive 1">
            <a:extLst>
              <a:ext uri="{FF2B5EF4-FFF2-40B4-BE49-F238E27FC236}">
                <a16:creationId xmlns="" xmlns:a16="http://schemas.microsoft.com/office/drawing/2014/main" id="{A32D7E7E-5EC9-B640-8806-5F060AD25EEB}"/>
              </a:ext>
            </a:extLst>
          </p:cNvPr>
          <p:cNvSpPr>
            <a:spLocks noGrp="1"/>
          </p:cNvSpPr>
          <p:nvPr>
            <p:ph type="sldNum" sz="quarter" idx="10"/>
          </p:nvPr>
        </p:nvSpPr>
        <p:spPr>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defRPr sz="2400">
                <a:solidFill>
                  <a:schemeClr val="tx1"/>
                </a:solidFill>
                <a:latin typeface="Arial" panose="020B0604020202020204" pitchFamily="34" charset="0"/>
                <a:ea typeface="ヒラギノ角ゴ Pro W3" panose="020B0300000000000000" pitchFamily="34" charset="-128"/>
                <a:cs typeface="ヒラギノ角ゴ Pro W3" panose="020B0300000000000000" pitchFamily="34" charset="-128"/>
              </a:defRPr>
            </a:lvl1pPr>
            <a:lvl2pPr marL="742950" indent="-285750">
              <a:spcBef>
                <a:spcPct val="20000"/>
              </a:spcBef>
              <a:buSzPct val="90000"/>
              <a:buFont typeface="Courier New" panose="02070309020205020404" pitchFamily="49" charset="0"/>
              <a:buBlip>
                <a:blip r:embed="rId2"/>
              </a:buBlip>
              <a:defRPr sz="2200">
                <a:solidFill>
                  <a:srgbClr val="000000"/>
                </a:solidFill>
                <a:latin typeface="Arial" panose="020B0604020202020204" pitchFamily="34" charset="0"/>
                <a:ea typeface="ヒラギノ角ゴ Pro W3" panose="020B0300000000000000" pitchFamily="34" charset="-128"/>
                <a:cs typeface="ヒラギノ角ゴ Pro W3" panose="020B0300000000000000" pitchFamily="34" charset="-128"/>
              </a:defRPr>
            </a:lvl2pPr>
            <a:lvl3pPr marL="1143000" indent="-228600">
              <a:spcBef>
                <a:spcPct val="20000"/>
              </a:spcBef>
              <a:buSzPct val="70000"/>
              <a:buBlip>
                <a:blip r:embed="rId2"/>
              </a:buBlip>
              <a:defRPr sz="2000">
                <a:solidFill>
                  <a:srgbClr val="000000"/>
                </a:solidFill>
                <a:latin typeface="Arial" panose="020B0604020202020204" pitchFamily="34" charset="0"/>
                <a:ea typeface="ヒラギノ角ゴ Pro W3" panose="020B0300000000000000" pitchFamily="34" charset="-128"/>
                <a:cs typeface="ヒラギノ角ゴ Pro W3" panose="020B0300000000000000" pitchFamily="34" charset="-128"/>
              </a:defRPr>
            </a:lvl3pPr>
            <a:lvl4pPr marL="1600200" indent="-228600">
              <a:spcBef>
                <a:spcPct val="20000"/>
              </a:spcBef>
              <a:buChar char="–"/>
              <a:defRPr sz="2000">
                <a:solidFill>
                  <a:schemeClr val="tx1"/>
                </a:solidFill>
                <a:latin typeface="Helvetica" pitchFamily="2" charset="0"/>
                <a:ea typeface="ヒラギノ角ゴ Pro W3" panose="020B0300000000000000" pitchFamily="34" charset="-128"/>
                <a:cs typeface="ヒラギノ角ゴ Pro W3" panose="020B0300000000000000" pitchFamily="34" charset="-128"/>
              </a:defRPr>
            </a:lvl4pPr>
            <a:lvl5pPr marL="2057400" indent="-228600">
              <a:spcBef>
                <a:spcPct val="20000"/>
              </a:spcBef>
              <a:buChar char="»"/>
              <a:defRPr sz="2000">
                <a:solidFill>
                  <a:schemeClr val="tx1"/>
                </a:solidFill>
                <a:latin typeface="Helvetica" pitchFamily="2" charset="0"/>
                <a:ea typeface="ヒラギノ角ゴ Pro W3" panose="020B0300000000000000" pitchFamily="34" charset="-128"/>
                <a:cs typeface="ヒラギノ角ゴ Pro W3" panose="020B0300000000000000" pitchFamily="34" charset="-128"/>
              </a:defRPr>
            </a:lvl5pPr>
            <a:lvl6pPr marL="2514600" indent="-228600" eaLnBrk="0" fontAlgn="base" hangingPunct="0">
              <a:spcBef>
                <a:spcPct val="20000"/>
              </a:spcBef>
              <a:spcAft>
                <a:spcPct val="0"/>
              </a:spcAft>
              <a:buChar char="»"/>
              <a:defRPr sz="2000">
                <a:solidFill>
                  <a:schemeClr val="tx1"/>
                </a:solidFill>
                <a:latin typeface="Helvetica" pitchFamily="2" charset="0"/>
                <a:ea typeface="ヒラギノ角ゴ Pro W3" panose="020B0300000000000000" pitchFamily="34" charset="-128"/>
                <a:cs typeface="ヒラギノ角ゴ Pro W3" panose="020B0300000000000000" pitchFamily="34" charset="-128"/>
              </a:defRPr>
            </a:lvl6pPr>
            <a:lvl7pPr marL="2971800" indent="-228600" eaLnBrk="0" fontAlgn="base" hangingPunct="0">
              <a:spcBef>
                <a:spcPct val="20000"/>
              </a:spcBef>
              <a:spcAft>
                <a:spcPct val="0"/>
              </a:spcAft>
              <a:buChar char="»"/>
              <a:defRPr sz="2000">
                <a:solidFill>
                  <a:schemeClr val="tx1"/>
                </a:solidFill>
                <a:latin typeface="Helvetica" pitchFamily="2" charset="0"/>
                <a:ea typeface="ヒラギノ角ゴ Pro W3" panose="020B0300000000000000" pitchFamily="34" charset="-128"/>
                <a:cs typeface="ヒラギノ角ゴ Pro W3" panose="020B0300000000000000" pitchFamily="34" charset="-128"/>
              </a:defRPr>
            </a:lvl7pPr>
            <a:lvl8pPr marL="3429000" indent="-228600" eaLnBrk="0" fontAlgn="base" hangingPunct="0">
              <a:spcBef>
                <a:spcPct val="20000"/>
              </a:spcBef>
              <a:spcAft>
                <a:spcPct val="0"/>
              </a:spcAft>
              <a:buChar char="»"/>
              <a:defRPr sz="2000">
                <a:solidFill>
                  <a:schemeClr val="tx1"/>
                </a:solidFill>
                <a:latin typeface="Helvetica" pitchFamily="2" charset="0"/>
                <a:ea typeface="ヒラギノ角ゴ Pro W3" panose="020B0300000000000000" pitchFamily="34" charset="-128"/>
                <a:cs typeface="ヒラギノ角ゴ Pro W3" panose="020B0300000000000000" pitchFamily="34" charset="-128"/>
              </a:defRPr>
            </a:lvl8pPr>
            <a:lvl9pPr marL="3886200" indent="-228600" eaLnBrk="0" fontAlgn="base" hangingPunct="0">
              <a:spcBef>
                <a:spcPct val="20000"/>
              </a:spcBef>
              <a:spcAft>
                <a:spcPct val="0"/>
              </a:spcAft>
              <a:buChar char="»"/>
              <a:defRPr sz="2000">
                <a:solidFill>
                  <a:schemeClr val="tx1"/>
                </a:solidFill>
                <a:latin typeface="Helvetica" pitchFamily="2" charset="0"/>
                <a:ea typeface="ヒラギノ角ゴ Pro W3" panose="020B0300000000000000" pitchFamily="34" charset="-128"/>
                <a:cs typeface="ヒラギノ角ゴ Pro W3" panose="020B0300000000000000" pitchFamily="34" charset="-128"/>
              </a:defRPr>
            </a:lvl9pPr>
          </a:lstStyle>
          <a:p>
            <a:pPr>
              <a:spcBef>
                <a:spcPct val="0"/>
              </a:spcBef>
            </a:pPr>
            <a:fld id="{9FBA7238-3D46-9545-868D-82165EA7AAB4}" type="slidenum">
              <a:rPr lang="fr-FR" altLang="fr-FR" sz="1300" smtClean="0">
                <a:solidFill>
                  <a:srgbClr val="000000"/>
                </a:solidFill>
              </a:rPr>
              <a:pPr>
                <a:spcBef>
                  <a:spcPct val="0"/>
                </a:spcBef>
              </a:pPr>
              <a:t>3</a:t>
            </a:fld>
            <a:endParaRPr lang="fr-FR" altLang="fr-FR" sz="1100">
              <a:solidFill>
                <a:srgbClr val="000000"/>
              </a:solidFill>
            </a:endParaRPr>
          </a:p>
        </p:txBody>
      </p:sp>
      <p:sp>
        <p:nvSpPr>
          <p:cNvPr id="31" name="ZoneTexte 30"/>
          <p:cNvSpPr txBox="1"/>
          <p:nvPr/>
        </p:nvSpPr>
        <p:spPr>
          <a:xfrm>
            <a:off x="551384" y="760059"/>
            <a:ext cx="7992888" cy="3046988"/>
          </a:xfrm>
          <a:prstGeom prst="rect">
            <a:avLst/>
          </a:prstGeom>
          <a:noFill/>
        </p:spPr>
        <p:txBody>
          <a:bodyPr wrap="square" rtlCol="0">
            <a:spAutoFit/>
          </a:bodyPr>
          <a:lstStyle/>
          <a:p>
            <a:r>
              <a:rPr lang="fr-CA" dirty="0" smtClean="0"/>
              <a:t>Composée de 3 sous-modèles (scénarios):</a:t>
            </a:r>
          </a:p>
          <a:p>
            <a:pPr marL="800100" lvl="1" indent="-342900">
              <a:buFont typeface="Wingdings" panose="05000000000000000000" pitchFamily="2" charset="2"/>
              <a:buChar char="Ø"/>
            </a:pPr>
            <a:r>
              <a:rPr lang="fr-CA" dirty="0" smtClean="0"/>
              <a:t>Stratégique</a:t>
            </a:r>
          </a:p>
          <a:p>
            <a:pPr marL="1257300" lvl="2" indent="-342900">
              <a:buFont typeface="Wingdings" panose="05000000000000000000" pitchFamily="2" charset="2"/>
              <a:buChar char="Ø"/>
            </a:pPr>
            <a:r>
              <a:rPr lang="fr-CA" dirty="0" smtClean="0"/>
              <a:t>Modèle de programmation linéaire type III</a:t>
            </a:r>
          </a:p>
          <a:p>
            <a:pPr marL="800100" lvl="1" indent="-342900">
              <a:buFont typeface="Wingdings" panose="05000000000000000000" pitchFamily="2" charset="2"/>
              <a:buChar char="Ø"/>
            </a:pPr>
            <a:r>
              <a:rPr lang="fr-CA" dirty="0" smtClean="0"/>
              <a:t>Stochastique</a:t>
            </a:r>
          </a:p>
          <a:p>
            <a:pPr marL="1257300" lvl="2" indent="-342900">
              <a:buFont typeface="Wingdings" panose="05000000000000000000" pitchFamily="2" charset="2"/>
              <a:buChar char="Ø"/>
            </a:pPr>
            <a:r>
              <a:rPr lang="fr-CA" dirty="0" smtClean="0"/>
              <a:t>Modèle de simulation spatialement référencé</a:t>
            </a:r>
          </a:p>
          <a:p>
            <a:pPr marL="1257300" lvl="2" indent="-342900">
              <a:buFont typeface="Wingdings" panose="05000000000000000000" pitchFamily="2" charset="2"/>
              <a:buChar char="Ø"/>
            </a:pPr>
            <a:r>
              <a:rPr lang="fr-CA" dirty="0" smtClean="0"/>
              <a:t>Action pseudo-aléatoire par cible de superficie</a:t>
            </a:r>
          </a:p>
          <a:p>
            <a:pPr marL="800100" lvl="1" indent="-342900">
              <a:buFont typeface="Wingdings" panose="05000000000000000000" pitchFamily="2" charset="2"/>
              <a:buChar char="Ø"/>
            </a:pPr>
            <a:r>
              <a:rPr lang="fr-CA" dirty="0" smtClean="0"/>
              <a:t>Tactique</a:t>
            </a:r>
          </a:p>
          <a:p>
            <a:pPr marL="1257300" lvl="2" indent="-342900">
              <a:buFont typeface="Wingdings" panose="05000000000000000000" pitchFamily="2" charset="2"/>
              <a:buChar char="Ø"/>
            </a:pPr>
            <a:r>
              <a:rPr lang="fr-CA" dirty="0" smtClean="0"/>
              <a:t>Modèle de programmation linéaire type III</a:t>
            </a:r>
            <a:endParaRPr lang="fr-CA" dirty="0"/>
          </a:p>
        </p:txBody>
      </p:sp>
    </p:spTree>
    <p:extLst>
      <p:ext uri="{BB962C8B-B14F-4D97-AF65-F5344CB8AC3E}">
        <p14:creationId xmlns:p14="http://schemas.microsoft.com/office/powerpoint/2010/main" val="4136592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1">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1">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1">
                                            <p:txEl>
                                              <p:pRg st="4" end="4"/>
                                            </p:txEl>
                                          </p:spTgt>
                                        </p:tgtEl>
                                        <p:attrNameLst>
                                          <p:attrName>style.visibility</p:attrName>
                                        </p:attrNameLst>
                                      </p:cBhvr>
                                      <p:to>
                                        <p:strVal val="visible"/>
                                      </p:to>
                                    </p:set>
                                  </p:childTnLst>
                                </p:cTn>
                              </p:par>
                              <p:par>
                                <p:cTn id="15" presetID="9" presetClass="emph" presetSubtype="0" nodeType="withEffect">
                                  <p:stCondLst>
                                    <p:cond delay="0"/>
                                  </p:stCondLst>
                                  <p:childTnLst>
                                    <p:set>
                                      <p:cBhvr rctx="PPT">
                                        <p:cTn id="16" dur="indefinite"/>
                                        <p:tgtEl>
                                          <p:spTgt spid="31">
                                            <p:txEl>
                                              <p:pRg st="1" end="1"/>
                                            </p:txEl>
                                          </p:spTgt>
                                        </p:tgtEl>
                                        <p:attrNameLst>
                                          <p:attrName>style.opacity</p:attrName>
                                        </p:attrNameLst>
                                      </p:cBhvr>
                                      <p:to>
                                        <p:strVal val="0.5"/>
                                      </p:to>
                                    </p:set>
                                    <p:animEffect filter="image" prLst="opacity: 0.5">
                                      <p:cBhvr rctx="IE">
                                        <p:cTn id="17" dur="indefinite"/>
                                        <p:tgtEl>
                                          <p:spTgt spid="31">
                                            <p:txEl>
                                              <p:pRg st="1" end="1"/>
                                            </p:txEl>
                                          </p:spTgt>
                                        </p:tgtEl>
                                      </p:cBhvr>
                                    </p:animEffect>
                                  </p:childTnLst>
                                </p:cTn>
                              </p:par>
                              <p:par>
                                <p:cTn id="18" presetID="9" presetClass="emph" presetSubtype="0" nodeType="withEffect">
                                  <p:stCondLst>
                                    <p:cond delay="0"/>
                                  </p:stCondLst>
                                  <p:childTnLst>
                                    <p:set>
                                      <p:cBhvr rctx="PPT">
                                        <p:cTn id="19" dur="indefinite"/>
                                        <p:tgtEl>
                                          <p:spTgt spid="31">
                                            <p:txEl>
                                              <p:pRg st="2" end="2"/>
                                            </p:txEl>
                                          </p:spTgt>
                                        </p:tgtEl>
                                        <p:attrNameLst>
                                          <p:attrName>style.opacity</p:attrName>
                                        </p:attrNameLst>
                                      </p:cBhvr>
                                      <p:to>
                                        <p:strVal val="0.5"/>
                                      </p:to>
                                    </p:set>
                                    <p:animEffect filter="image" prLst="opacity: 0.5">
                                      <p:cBhvr rctx="IE">
                                        <p:cTn id="20" dur="indefinite"/>
                                        <p:tgtEl>
                                          <p:spTgt spid="31">
                                            <p:txEl>
                                              <p:pRg st="2" end="2"/>
                                            </p:txEl>
                                          </p:spTgt>
                                        </p:tgtEl>
                                      </p:cBhvr>
                                    </p:animEffect>
                                  </p:childTnLst>
                                </p:cTn>
                              </p:par>
                              <p:par>
                                <p:cTn id="21" presetID="1" presetClass="entr" presetSubtype="0" fill="hold" nodeType="withEffect">
                                  <p:stCondLst>
                                    <p:cond delay="0"/>
                                  </p:stCondLst>
                                  <p:childTnLst>
                                    <p:set>
                                      <p:cBhvr>
                                        <p:cTn id="22" dur="1" fill="hold">
                                          <p:stCondLst>
                                            <p:cond delay="0"/>
                                          </p:stCondLst>
                                        </p:cTn>
                                        <p:tgtEl>
                                          <p:spTgt spid="31">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1">
                                            <p:txEl>
                                              <p:pRg st="6" end="6"/>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1">
                                            <p:txEl>
                                              <p:pRg st="7" end="7"/>
                                            </p:txEl>
                                          </p:spTgt>
                                        </p:tgtEl>
                                        <p:attrNameLst>
                                          <p:attrName>style.visibility</p:attrName>
                                        </p:attrNameLst>
                                      </p:cBhvr>
                                      <p:to>
                                        <p:strVal val="visible"/>
                                      </p:to>
                                    </p:set>
                                  </p:childTnLst>
                                </p:cTn>
                              </p:par>
                              <p:par>
                                <p:cTn id="29" presetID="9" presetClass="emph" presetSubtype="0" nodeType="withEffect">
                                  <p:stCondLst>
                                    <p:cond delay="0"/>
                                  </p:stCondLst>
                                  <p:childTnLst>
                                    <p:set>
                                      <p:cBhvr rctx="PPT">
                                        <p:cTn id="30" dur="indefinite"/>
                                        <p:tgtEl>
                                          <p:spTgt spid="31">
                                            <p:txEl>
                                              <p:pRg st="3" end="3"/>
                                            </p:txEl>
                                          </p:spTgt>
                                        </p:tgtEl>
                                        <p:attrNameLst>
                                          <p:attrName>style.opacity</p:attrName>
                                        </p:attrNameLst>
                                      </p:cBhvr>
                                      <p:to>
                                        <p:strVal val="0.5"/>
                                      </p:to>
                                    </p:set>
                                    <p:animEffect filter="image" prLst="opacity: 0.5">
                                      <p:cBhvr rctx="IE">
                                        <p:cTn id="31" dur="indefinite"/>
                                        <p:tgtEl>
                                          <p:spTgt spid="31">
                                            <p:txEl>
                                              <p:pRg st="3" end="3"/>
                                            </p:txEl>
                                          </p:spTgt>
                                        </p:tgtEl>
                                      </p:cBhvr>
                                    </p:animEffect>
                                  </p:childTnLst>
                                </p:cTn>
                              </p:par>
                              <p:par>
                                <p:cTn id="32" presetID="9" presetClass="emph" presetSubtype="0" nodeType="withEffect">
                                  <p:stCondLst>
                                    <p:cond delay="0"/>
                                  </p:stCondLst>
                                  <p:childTnLst>
                                    <p:set>
                                      <p:cBhvr rctx="PPT">
                                        <p:cTn id="33" dur="indefinite"/>
                                        <p:tgtEl>
                                          <p:spTgt spid="31">
                                            <p:txEl>
                                              <p:pRg st="4" end="4"/>
                                            </p:txEl>
                                          </p:spTgt>
                                        </p:tgtEl>
                                        <p:attrNameLst>
                                          <p:attrName>style.opacity</p:attrName>
                                        </p:attrNameLst>
                                      </p:cBhvr>
                                      <p:to>
                                        <p:strVal val="0.5"/>
                                      </p:to>
                                    </p:set>
                                    <p:animEffect filter="image" prLst="opacity: 0.5">
                                      <p:cBhvr rctx="IE">
                                        <p:cTn id="34" dur="indefinite"/>
                                        <p:tgtEl>
                                          <p:spTgt spid="31">
                                            <p:txEl>
                                              <p:pRg st="4" end="4"/>
                                            </p:txEl>
                                          </p:spTgt>
                                        </p:tgtEl>
                                      </p:cBhvr>
                                    </p:animEffect>
                                  </p:childTnLst>
                                </p:cTn>
                              </p:par>
                              <p:par>
                                <p:cTn id="35" presetID="9" presetClass="emph" presetSubtype="0" nodeType="withEffect">
                                  <p:stCondLst>
                                    <p:cond delay="0"/>
                                  </p:stCondLst>
                                  <p:childTnLst>
                                    <p:set>
                                      <p:cBhvr rctx="PPT">
                                        <p:cTn id="36" dur="indefinite"/>
                                        <p:tgtEl>
                                          <p:spTgt spid="31">
                                            <p:txEl>
                                              <p:pRg st="5" end="5"/>
                                            </p:txEl>
                                          </p:spTgt>
                                        </p:tgtEl>
                                        <p:attrNameLst>
                                          <p:attrName>style.opacity</p:attrName>
                                        </p:attrNameLst>
                                      </p:cBhvr>
                                      <p:to>
                                        <p:strVal val="0.5"/>
                                      </p:to>
                                    </p:set>
                                    <p:animEffect filter="image" prLst="opacity: 0.5">
                                      <p:cBhvr rctx="IE">
                                        <p:cTn id="37" dur="indefinite"/>
                                        <p:tgtEl>
                                          <p:spTgt spid="31">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2">
            <a:extLst>
              <a:ext uri="{FF2B5EF4-FFF2-40B4-BE49-F238E27FC236}">
                <a16:creationId xmlns="" xmlns:a16="http://schemas.microsoft.com/office/drawing/2014/main" id="{2C64CE8F-6DC1-7B46-AA41-065734F9FFFA}"/>
              </a:ext>
            </a:extLst>
          </p:cNvPr>
          <p:cNvSpPr>
            <a:spLocks noGrp="1" noChangeArrowheads="1"/>
          </p:cNvSpPr>
          <p:nvPr>
            <p:ph type="title"/>
          </p:nvPr>
        </p:nvSpPr>
        <p:spPr>
          <a:xfrm>
            <a:off x="666737" y="74712"/>
            <a:ext cx="10363200" cy="762000"/>
          </a:xfrm>
          <a:prstGeom prst="rect">
            <a:avLst/>
          </a:prstGeom>
        </p:spPr>
        <p:txBody>
          <a:bodyPr/>
          <a:lstStyle/>
          <a:p>
            <a:pPr eaLnBrk="1" hangingPunct="1"/>
            <a:r>
              <a:rPr lang="fr-CA" altLang="fr-FR" dirty="0"/>
              <a:t/>
            </a:r>
            <a:br>
              <a:rPr lang="fr-CA" altLang="fr-FR" dirty="0"/>
            </a:br>
            <a:r>
              <a:rPr lang="fr-CA" dirty="0" smtClean="0"/>
              <a:t>La </a:t>
            </a:r>
            <a:r>
              <a:rPr lang="fr-CA" dirty="0" err="1" smtClean="0"/>
              <a:t>re</a:t>
            </a:r>
            <a:r>
              <a:rPr lang="fr-CA" dirty="0" smtClean="0"/>
              <a:t>-planification: Devoir 1</a:t>
            </a:r>
            <a:endParaRPr lang="fr-CA" altLang="fr-FR" dirty="0"/>
          </a:p>
        </p:txBody>
      </p:sp>
      <p:sp>
        <p:nvSpPr>
          <p:cNvPr id="10243" name="Espace réservé du numéro de diapositive 1">
            <a:extLst>
              <a:ext uri="{FF2B5EF4-FFF2-40B4-BE49-F238E27FC236}">
                <a16:creationId xmlns="" xmlns:a16="http://schemas.microsoft.com/office/drawing/2014/main" id="{A32D7E7E-5EC9-B640-8806-5F060AD25EEB}"/>
              </a:ext>
            </a:extLst>
          </p:cNvPr>
          <p:cNvSpPr>
            <a:spLocks noGrp="1"/>
          </p:cNvSpPr>
          <p:nvPr>
            <p:ph type="sldNum" sz="quarter" idx="10"/>
          </p:nvPr>
        </p:nvSpPr>
        <p:spPr>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defRPr sz="2400">
                <a:solidFill>
                  <a:schemeClr val="tx1"/>
                </a:solidFill>
                <a:latin typeface="Arial" panose="020B0604020202020204" pitchFamily="34" charset="0"/>
                <a:ea typeface="ヒラギノ角ゴ Pro W3" panose="020B0300000000000000" pitchFamily="34" charset="-128"/>
                <a:cs typeface="ヒラギノ角ゴ Pro W3" panose="020B0300000000000000" pitchFamily="34" charset="-128"/>
              </a:defRPr>
            </a:lvl1pPr>
            <a:lvl2pPr marL="742950" indent="-285750">
              <a:spcBef>
                <a:spcPct val="20000"/>
              </a:spcBef>
              <a:buSzPct val="90000"/>
              <a:buFont typeface="Courier New" panose="02070309020205020404" pitchFamily="49" charset="0"/>
              <a:buBlip>
                <a:blip r:embed="rId2"/>
              </a:buBlip>
              <a:defRPr sz="2200">
                <a:solidFill>
                  <a:srgbClr val="000000"/>
                </a:solidFill>
                <a:latin typeface="Arial" panose="020B0604020202020204" pitchFamily="34" charset="0"/>
                <a:ea typeface="ヒラギノ角ゴ Pro W3" panose="020B0300000000000000" pitchFamily="34" charset="-128"/>
                <a:cs typeface="ヒラギノ角ゴ Pro W3" panose="020B0300000000000000" pitchFamily="34" charset="-128"/>
              </a:defRPr>
            </a:lvl2pPr>
            <a:lvl3pPr marL="1143000" indent="-228600">
              <a:spcBef>
                <a:spcPct val="20000"/>
              </a:spcBef>
              <a:buSzPct val="70000"/>
              <a:buBlip>
                <a:blip r:embed="rId2"/>
              </a:buBlip>
              <a:defRPr sz="2000">
                <a:solidFill>
                  <a:srgbClr val="000000"/>
                </a:solidFill>
                <a:latin typeface="Arial" panose="020B0604020202020204" pitchFamily="34" charset="0"/>
                <a:ea typeface="ヒラギノ角ゴ Pro W3" panose="020B0300000000000000" pitchFamily="34" charset="-128"/>
                <a:cs typeface="ヒラギノ角ゴ Pro W3" panose="020B0300000000000000" pitchFamily="34" charset="-128"/>
              </a:defRPr>
            </a:lvl3pPr>
            <a:lvl4pPr marL="1600200" indent="-228600">
              <a:spcBef>
                <a:spcPct val="20000"/>
              </a:spcBef>
              <a:buChar char="–"/>
              <a:defRPr sz="2000">
                <a:solidFill>
                  <a:schemeClr val="tx1"/>
                </a:solidFill>
                <a:latin typeface="Helvetica" pitchFamily="2" charset="0"/>
                <a:ea typeface="ヒラギノ角ゴ Pro W3" panose="020B0300000000000000" pitchFamily="34" charset="-128"/>
                <a:cs typeface="ヒラギノ角ゴ Pro W3" panose="020B0300000000000000" pitchFamily="34" charset="-128"/>
              </a:defRPr>
            </a:lvl4pPr>
            <a:lvl5pPr marL="2057400" indent="-228600">
              <a:spcBef>
                <a:spcPct val="20000"/>
              </a:spcBef>
              <a:buChar char="»"/>
              <a:defRPr sz="2000">
                <a:solidFill>
                  <a:schemeClr val="tx1"/>
                </a:solidFill>
                <a:latin typeface="Helvetica" pitchFamily="2" charset="0"/>
                <a:ea typeface="ヒラギノ角ゴ Pro W3" panose="020B0300000000000000" pitchFamily="34" charset="-128"/>
                <a:cs typeface="ヒラギノ角ゴ Pro W3" panose="020B0300000000000000" pitchFamily="34" charset="-128"/>
              </a:defRPr>
            </a:lvl5pPr>
            <a:lvl6pPr marL="2514600" indent="-228600" eaLnBrk="0" fontAlgn="base" hangingPunct="0">
              <a:spcBef>
                <a:spcPct val="20000"/>
              </a:spcBef>
              <a:spcAft>
                <a:spcPct val="0"/>
              </a:spcAft>
              <a:buChar char="»"/>
              <a:defRPr sz="2000">
                <a:solidFill>
                  <a:schemeClr val="tx1"/>
                </a:solidFill>
                <a:latin typeface="Helvetica" pitchFamily="2" charset="0"/>
                <a:ea typeface="ヒラギノ角ゴ Pro W3" panose="020B0300000000000000" pitchFamily="34" charset="-128"/>
                <a:cs typeface="ヒラギノ角ゴ Pro W3" panose="020B0300000000000000" pitchFamily="34" charset="-128"/>
              </a:defRPr>
            </a:lvl6pPr>
            <a:lvl7pPr marL="2971800" indent="-228600" eaLnBrk="0" fontAlgn="base" hangingPunct="0">
              <a:spcBef>
                <a:spcPct val="20000"/>
              </a:spcBef>
              <a:spcAft>
                <a:spcPct val="0"/>
              </a:spcAft>
              <a:buChar char="»"/>
              <a:defRPr sz="2000">
                <a:solidFill>
                  <a:schemeClr val="tx1"/>
                </a:solidFill>
                <a:latin typeface="Helvetica" pitchFamily="2" charset="0"/>
                <a:ea typeface="ヒラギノ角ゴ Pro W3" panose="020B0300000000000000" pitchFamily="34" charset="-128"/>
                <a:cs typeface="ヒラギノ角ゴ Pro W3" panose="020B0300000000000000" pitchFamily="34" charset="-128"/>
              </a:defRPr>
            </a:lvl7pPr>
            <a:lvl8pPr marL="3429000" indent="-228600" eaLnBrk="0" fontAlgn="base" hangingPunct="0">
              <a:spcBef>
                <a:spcPct val="20000"/>
              </a:spcBef>
              <a:spcAft>
                <a:spcPct val="0"/>
              </a:spcAft>
              <a:buChar char="»"/>
              <a:defRPr sz="2000">
                <a:solidFill>
                  <a:schemeClr val="tx1"/>
                </a:solidFill>
                <a:latin typeface="Helvetica" pitchFamily="2" charset="0"/>
                <a:ea typeface="ヒラギノ角ゴ Pro W3" panose="020B0300000000000000" pitchFamily="34" charset="-128"/>
                <a:cs typeface="ヒラギノ角ゴ Pro W3" panose="020B0300000000000000" pitchFamily="34" charset="-128"/>
              </a:defRPr>
            </a:lvl8pPr>
            <a:lvl9pPr marL="3886200" indent="-228600" eaLnBrk="0" fontAlgn="base" hangingPunct="0">
              <a:spcBef>
                <a:spcPct val="20000"/>
              </a:spcBef>
              <a:spcAft>
                <a:spcPct val="0"/>
              </a:spcAft>
              <a:buChar char="»"/>
              <a:defRPr sz="2000">
                <a:solidFill>
                  <a:schemeClr val="tx1"/>
                </a:solidFill>
                <a:latin typeface="Helvetica" pitchFamily="2" charset="0"/>
                <a:ea typeface="ヒラギノ角ゴ Pro W3" panose="020B0300000000000000" pitchFamily="34" charset="-128"/>
                <a:cs typeface="ヒラギノ角ゴ Pro W3" panose="020B0300000000000000" pitchFamily="34" charset="-128"/>
              </a:defRPr>
            </a:lvl9pPr>
          </a:lstStyle>
          <a:p>
            <a:pPr>
              <a:spcBef>
                <a:spcPct val="0"/>
              </a:spcBef>
            </a:pPr>
            <a:fld id="{9FBA7238-3D46-9545-868D-82165EA7AAB4}" type="slidenum">
              <a:rPr lang="fr-FR" altLang="fr-FR" sz="1300" smtClean="0">
                <a:solidFill>
                  <a:srgbClr val="000000"/>
                </a:solidFill>
              </a:rPr>
              <a:pPr>
                <a:spcBef>
                  <a:spcPct val="0"/>
                </a:spcBef>
              </a:pPr>
              <a:t>30</a:t>
            </a:fld>
            <a:endParaRPr lang="fr-FR" altLang="fr-FR" sz="1100">
              <a:solidFill>
                <a:srgbClr val="000000"/>
              </a:solidFill>
            </a:endParaRPr>
          </a:p>
        </p:txBody>
      </p:sp>
      <p:sp>
        <p:nvSpPr>
          <p:cNvPr id="6" name="ZoneTexte 5"/>
          <p:cNvSpPr txBox="1"/>
          <p:nvPr/>
        </p:nvSpPr>
        <p:spPr>
          <a:xfrm>
            <a:off x="711855" y="881943"/>
            <a:ext cx="10297144" cy="830997"/>
          </a:xfrm>
          <a:prstGeom prst="rect">
            <a:avLst/>
          </a:prstGeom>
          <a:noFill/>
        </p:spPr>
        <p:txBody>
          <a:bodyPr wrap="square" rtlCol="0">
            <a:spAutoFit/>
          </a:bodyPr>
          <a:lstStyle/>
          <a:p>
            <a:pPr marL="342900" indent="-342900">
              <a:buFont typeface="Wingdings" panose="05000000000000000000" pitchFamily="2" charset="2"/>
              <a:buChar char="Ø"/>
            </a:pPr>
            <a:r>
              <a:rPr lang="fr-CA" dirty="0" smtClean="0"/>
              <a:t>Formation d’équipes de travail basées sur des problématiques qu’on peut résoudre avec la </a:t>
            </a:r>
            <a:r>
              <a:rPr lang="fr-CA" dirty="0" err="1" smtClean="0"/>
              <a:t>re</a:t>
            </a:r>
            <a:r>
              <a:rPr lang="fr-CA" dirty="0" smtClean="0"/>
              <a:t>-planification.</a:t>
            </a:r>
          </a:p>
        </p:txBody>
      </p:sp>
      <p:sp>
        <p:nvSpPr>
          <p:cNvPr id="8" name="ZoneTexte 7"/>
          <p:cNvSpPr txBox="1"/>
          <p:nvPr/>
        </p:nvSpPr>
        <p:spPr>
          <a:xfrm>
            <a:off x="727943" y="1640870"/>
            <a:ext cx="10297144" cy="461665"/>
          </a:xfrm>
          <a:prstGeom prst="rect">
            <a:avLst/>
          </a:prstGeom>
          <a:noFill/>
        </p:spPr>
        <p:txBody>
          <a:bodyPr wrap="square" rtlCol="0">
            <a:spAutoFit/>
          </a:bodyPr>
          <a:lstStyle/>
          <a:p>
            <a:pPr marL="342900" indent="-342900">
              <a:buFont typeface="Wingdings" panose="05000000000000000000" pitchFamily="2" charset="2"/>
              <a:buChar char="Ø"/>
            </a:pPr>
            <a:r>
              <a:rPr lang="fr-CA" dirty="0" smtClean="0"/>
              <a:t>Création du modèle de </a:t>
            </a:r>
            <a:r>
              <a:rPr lang="fr-CA" dirty="0" err="1" smtClean="0"/>
              <a:t>re</a:t>
            </a:r>
            <a:r>
              <a:rPr lang="fr-CA" dirty="0" smtClean="0"/>
              <a:t>-planification « Vanille »</a:t>
            </a:r>
          </a:p>
        </p:txBody>
      </p:sp>
      <p:pic>
        <p:nvPicPr>
          <p:cNvPr id="2" name="Image 1"/>
          <p:cNvPicPr>
            <a:picLocks noChangeAspect="1"/>
          </p:cNvPicPr>
          <p:nvPr/>
        </p:nvPicPr>
        <p:blipFill>
          <a:blip r:embed="rId3"/>
          <a:stretch>
            <a:fillRect/>
          </a:stretch>
        </p:blipFill>
        <p:spPr>
          <a:xfrm>
            <a:off x="3212219" y="2552401"/>
            <a:ext cx="5328592" cy="3198812"/>
          </a:xfrm>
          <a:prstGeom prst="rect">
            <a:avLst/>
          </a:prstGeom>
        </p:spPr>
      </p:pic>
    </p:spTree>
    <p:extLst>
      <p:ext uri="{BB962C8B-B14F-4D97-AF65-F5344CB8AC3E}">
        <p14:creationId xmlns:p14="http://schemas.microsoft.com/office/powerpoint/2010/main" val="40165645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childTnLst>
                                </p:cTn>
                              </p:par>
                              <p:par>
                                <p:cTn id="11" presetID="9" presetClass="emph" presetSubtype="0" nodeType="withEffect">
                                  <p:stCondLst>
                                    <p:cond delay="0"/>
                                  </p:stCondLst>
                                  <p:childTnLst>
                                    <p:set>
                                      <p:cBhvr rctx="PPT">
                                        <p:cTn id="12" dur="indefinite"/>
                                        <p:tgtEl>
                                          <p:spTgt spid="6">
                                            <p:txEl>
                                              <p:pRg st="0" end="0"/>
                                            </p:txEl>
                                          </p:spTgt>
                                        </p:tgtEl>
                                        <p:attrNameLst>
                                          <p:attrName>style.opacity</p:attrName>
                                        </p:attrNameLst>
                                      </p:cBhvr>
                                      <p:to>
                                        <p:strVal val="0.5"/>
                                      </p:to>
                                    </p:set>
                                    <p:animEffect filter="image" prLst="opacity: 0.5">
                                      <p:cBhvr rctx="IE">
                                        <p:cTn id="13" dur="indefinite"/>
                                        <p:tgtEl>
                                          <p:spTgt spid="6">
                                            <p:txEl>
                                              <p:pRg st="0" end="0"/>
                                            </p:txEl>
                                          </p:spTgt>
                                        </p:tgtEl>
                                      </p:cBhvr>
                                    </p:animEffect>
                                  </p:childTnLst>
                                </p:cTn>
                              </p:par>
                              <p:par>
                                <p:cTn id="14" presetID="1" presetClass="entr" presetSubtype="0" fill="hold" nodeType="withEffect">
                                  <p:stCondLst>
                                    <p:cond delay="0"/>
                                  </p:stCondLst>
                                  <p:childTnLst>
                                    <p:set>
                                      <p:cBhvr>
                                        <p:cTn id="15"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 xmlns:a16="http://schemas.microsoft.com/office/drawing/2014/main" id="{05835939-2EA3-4640-85C1-B6BD53CED2B4}"/>
              </a:ext>
            </a:extLst>
          </p:cNvPr>
          <p:cNvSpPr>
            <a:spLocks noGrp="1"/>
          </p:cNvSpPr>
          <p:nvPr>
            <p:ph type="title"/>
          </p:nvPr>
        </p:nvSpPr>
        <p:spPr>
          <a:xfrm>
            <a:off x="1055440" y="3645024"/>
            <a:ext cx="10009113" cy="1080120"/>
          </a:xfrm>
        </p:spPr>
        <p:txBody>
          <a:bodyPr>
            <a:normAutofit fontScale="90000"/>
          </a:bodyPr>
          <a:lstStyle/>
          <a:p>
            <a:pPr algn="ctr"/>
            <a:r>
              <a:rPr lang="fr-FR" dirty="0" smtClean="0"/>
              <a:t/>
            </a:r>
            <a:br>
              <a:rPr lang="fr-FR" dirty="0" smtClean="0"/>
            </a:br>
            <a:r>
              <a:rPr lang="fr-FR" sz="3600" b="1" dirty="0" smtClean="0">
                <a:effectLst>
                  <a:outerShdw blurRad="38100" dist="38100" dir="2700000" algn="tl">
                    <a:srgbClr val="000000">
                      <a:alpha val="43137"/>
                    </a:srgbClr>
                  </a:outerShdw>
                </a:effectLst>
                <a:latin typeface="Arial" panose="020B0604020202020204" pitchFamily="34" charset="0"/>
                <a:cs typeface="Arial" panose="020B0604020202020204" pitchFamily="34" charset="0"/>
              </a:rPr>
              <a:t>Méthodologie</a:t>
            </a:r>
            <a:r>
              <a:rPr lang="fr-FR" sz="3600" dirty="0" smtClean="0"/>
              <a:t/>
            </a:r>
            <a:br>
              <a:rPr lang="fr-FR" sz="3600" dirty="0" smtClean="0"/>
            </a:br>
            <a:endParaRPr lang="fr-FR" sz="3600" dirty="0"/>
          </a:p>
        </p:txBody>
      </p:sp>
    </p:spTree>
    <p:extLst>
      <p:ext uri="{BB962C8B-B14F-4D97-AF65-F5344CB8AC3E}">
        <p14:creationId xmlns:p14="http://schemas.microsoft.com/office/powerpoint/2010/main" val="345079563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effectLst>
                  <a:outerShdw blurRad="38100" dist="38100" dir="2700000" algn="tl">
                    <a:srgbClr val="000000">
                      <a:alpha val="43137"/>
                    </a:srgbClr>
                  </a:outerShdw>
                </a:effectLst>
                <a:cs typeface="Arial" panose="020B0604020202020204" pitchFamily="34" charset="0"/>
              </a:rPr>
              <a:t>Forest Management </a:t>
            </a:r>
            <a:r>
              <a:rPr lang="fr-FR" dirty="0" err="1" smtClean="0">
                <a:effectLst>
                  <a:outerShdw blurRad="38100" dist="38100" dir="2700000" algn="tl">
                    <a:srgbClr val="000000">
                      <a:alpha val="43137"/>
                    </a:srgbClr>
                  </a:outerShdw>
                </a:effectLst>
                <a:cs typeface="Arial" panose="020B0604020202020204" pitchFamily="34" charset="0"/>
              </a:rPr>
              <a:t>Tool</a:t>
            </a:r>
            <a:r>
              <a:rPr lang="fr-FR" dirty="0" smtClean="0">
                <a:effectLst>
                  <a:outerShdw blurRad="38100" dist="38100" dir="2700000" algn="tl">
                    <a:srgbClr val="000000">
                      <a:alpha val="43137"/>
                    </a:srgbClr>
                  </a:outerShdw>
                </a:effectLst>
                <a:cs typeface="Arial" panose="020B0604020202020204" pitchFamily="34" charset="0"/>
              </a:rPr>
              <a:t> (FMT)</a:t>
            </a:r>
            <a:endParaRPr lang="fr-CA" dirty="0"/>
          </a:p>
        </p:txBody>
      </p:sp>
      <p:sp>
        <p:nvSpPr>
          <p:cNvPr id="3" name="Espace réservé du contenu 2"/>
          <p:cNvSpPr>
            <a:spLocks noGrp="1"/>
          </p:cNvSpPr>
          <p:nvPr>
            <p:ph idx="1"/>
          </p:nvPr>
        </p:nvSpPr>
        <p:spPr>
          <a:xfrm>
            <a:off x="666737" y="1052736"/>
            <a:ext cx="10363200" cy="4824536"/>
          </a:xfrm>
        </p:spPr>
        <p:txBody>
          <a:bodyPr/>
          <a:lstStyle/>
          <a:p>
            <a:pPr marL="0"/>
            <a:r>
              <a:rPr lang="fr-CA" dirty="0" smtClean="0"/>
              <a:t>FMT </a:t>
            </a:r>
            <a:r>
              <a:rPr lang="fr-CA" dirty="0"/>
              <a:t>est une </a:t>
            </a:r>
            <a:r>
              <a:rPr lang="fr-CA" dirty="0" smtClean="0"/>
              <a:t>librairie orientée objet en C++ </a:t>
            </a:r>
            <a:r>
              <a:rPr lang="fr-CA" dirty="0"/>
              <a:t>de type logiciel </a:t>
            </a:r>
            <a:r>
              <a:rPr lang="fr-CA" dirty="0" smtClean="0"/>
              <a:t>libre pour </a:t>
            </a:r>
            <a:r>
              <a:rPr lang="fr-CA" dirty="0"/>
              <a:t>l'aménagement </a:t>
            </a:r>
            <a:r>
              <a:rPr lang="fr-CA" dirty="0" smtClean="0"/>
              <a:t>forestier. Elle permet notamment : </a:t>
            </a:r>
          </a:p>
          <a:p>
            <a:pPr marL="400050" lvl="1">
              <a:spcBef>
                <a:spcPts val="1800"/>
              </a:spcBef>
              <a:buFont typeface="Arial" panose="020B0604020202020204" pitchFamily="34" charset="0"/>
              <a:buChar char="•"/>
            </a:pPr>
            <a:r>
              <a:rPr lang="fr-CA" dirty="0"/>
              <a:t>d</a:t>
            </a:r>
            <a:r>
              <a:rPr lang="fr-CA" dirty="0" smtClean="0"/>
              <a:t>’interpréter </a:t>
            </a:r>
            <a:r>
              <a:rPr lang="fr-CA" dirty="0"/>
              <a:t>des modèles de </a:t>
            </a:r>
            <a:r>
              <a:rPr lang="fr-CA" dirty="0" smtClean="0"/>
              <a:t>planification </a:t>
            </a:r>
            <a:r>
              <a:rPr lang="fr-CA" dirty="0"/>
              <a:t>forestière basés sur les fichiers </a:t>
            </a:r>
            <a:r>
              <a:rPr lang="fr-CA" dirty="0" smtClean="0"/>
              <a:t>Woodstock;</a:t>
            </a:r>
          </a:p>
          <a:p>
            <a:pPr marL="400050" lvl="1">
              <a:spcBef>
                <a:spcPts val="1800"/>
              </a:spcBef>
              <a:buFont typeface="Arial" panose="020B0604020202020204" pitchFamily="34" charset="0"/>
              <a:buChar char="•"/>
            </a:pPr>
            <a:r>
              <a:rPr lang="fr-CA" dirty="0"/>
              <a:t>d</a:t>
            </a:r>
            <a:r>
              <a:rPr lang="fr-CA" dirty="0" smtClean="0"/>
              <a:t>e manipuler </a:t>
            </a:r>
            <a:r>
              <a:rPr lang="fr-CA" dirty="0"/>
              <a:t>des modèles de planification </a:t>
            </a:r>
            <a:r>
              <a:rPr lang="fr-CA" dirty="0" smtClean="0"/>
              <a:t>forestière;</a:t>
            </a:r>
          </a:p>
          <a:p>
            <a:pPr marL="400050" lvl="1">
              <a:spcBef>
                <a:spcPts val="1800"/>
              </a:spcBef>
              <a:buFont typeface="Arial" panose="020B0604020202020204" pitchFamily="34" charset="0"/>
              <a:buChar char="•"/>
            </a:pPr>
            <a:r>
              <a:rPr lang="fr-CA" dirty="0" smtClean="0"/>
              <a:t>de </a:t>
            </a:r>
            <a:r>
              <a:rPr lang="fr-CA" dirty="0"/>
              <a:t>générer des </a:t>
            </a:r>
            <a:r>
              <a:rPr lang="fr-CA" dirty="0" smtClean="0"/>
              <a:t>solution.</a:t>
            </a:r>
            <a:endParaRPr lang="fr-CA" dirty="0"/>
          </a:p>
          <a:p>
            <a:pPr marL="0" indent="0">
              <a:spcBef>
                <a:spcPts val="1800"/>
              </a:spcBef>
            </a:pPr>
            <a:r>
              <a:rPr lang="fr-CA" dirty="0" smtClean="0"/>
              <a:t>FMT peut être utilisé directement en C++, en Python ou en R.</a:t>
            </a:r>
          </a:p>
          <a:p>
            <a:pPr marL="0" indent="0" algn="ctr">
              <a:spcBef>
                <a:spcPts val="1800"/>
              </a:spcBef>
            </a:pPr>
            <a:r>
              <a:rPr lang="en-US" sz="1800" dirty="0" smtClean="0">
                <a:hlinkClick r:id="rId3"/>
              </a:rPr>
              <a:t>https</a:t>
            </a:r>
            <a:r>
              <a:rPr lang="en-US" sz="1800" dirty="0">
                <a:hlinkClick r:id="rId3"/>
              </a:rPr>
              <a:t>://github.com/Bureau-du-Forestier-en-chef/FMT</a:t>
            </a:r>
            <a:endParaRPr lang="fr-CA" sz="1800" dirty="0" smtClean="0"/>
          </a:p>
        </p:txBody>
      </p:sp>
      <p:sp>
        <p:nvSpPr>
          <p:cNvPr id="4" name="Espace réservé du numéro de diapositive 3"/>
          <p:cNvSpPr>
            <a:spLocks noGrp="1"/>
          </p:cNvSpPr>
          <p:nvPr>
            <p:ph type="sldNum" sz="quarter" idx="10"/>
          </p:nvPr>
        </p:nvSpPr>
        <p:spPr/>
        <p:txBody>
          <a:bodyPr/>
          <a:lstStyle/>
          <a:p>
            <a:pPr>
              <a:defRPr/>
            </a:pPr>
            <a:fld id="{FD9ECDEA-D1E7-3A4F-B5AB-FCA5F697E351}" type="slidenum">
              <a:rPr lang="fr-FR" altLang="fr-FR" smtClean="0"/>
              <a:pPr>
                <a:defRPr/>
              </a:pPr>
              <a:t>5</a:t>
            </a:fld>
            <a:endParaRPr lang="fr-FR" altLang="fr-FR" sz="1100" dirty="0">
              <a:solidFill>
                <a:srgbClr val="000000"/>
              </a:solidFill>
            </a:endParaRPr>
          </a:p>
        </p:txBody>
      </p:sp>
    </p:spTree>
    <p:extLst>
      <p:ext uri="{BB962C8B-B14F-4D97-AF65-F5344CB8AC3E}">
        <p14:creationId xmlns:p14="http://schemas.microsoft.com/office/powerpoint/2010/main" val="3520303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2">
            <a:extLst>
              <a:ext uri="{FF2B5EF4-FFF2-40B4-BE49-F238E27FC236}">
                <a16:creationId xmlns="" xmlns:a16="http://schemas.microsoft.com/office/drawing/2014/main" id="{2C64CE8F-6DC1-7B46-AA41-065734F9FFFA}"/>
              </a:ext>
            </a:extLst>
          </p:cNvPr>
          <p:cNvSpPr>
            <a:spLocks noGrp="1" noChangeArrowheads="1"/>
          </p:cNvSpPr>
          <p:nvPr>
            <p:ph type="title"/>
          </p:nvPr>
        </p:nvSpPr>
        <p:spPr>
          <a:xfrm>
            <a:off x="666737" y="74712"/>
            <a:ext cx="10363200" cy="762000"/>
          </a:xfrm>
          <a:prstGeom prst="rect">
            <a:avLst/>
          </a:prstGeom>
        </p:spPr>
        <p:txBody>
          <a:bodyPr/>
          <a:lstStyle/>
          <a:p>
            <a:pPr eaLnBrk="1" hangingPunct="1"/>
            <a:r>
              <a:rPr lang="fr-CA" altLang="fr-FR" dirty="0"/>
              <a:t/>
            </a:r>
            <a:br>
              <a:rPr lang="fr-CA" altLang="fr-FR" dirty="0"/>
            </a:br>
            <a:r>
              <a:rPr lang="fr-CA" dirty="0" smtClean="0"/>
              <a:t>La </a:t>
            </a:r>
            <a:r>
              <a:rPr lang="fr-CA" dirty="0" err="1" smtClean="0"/>
              <a:t>re</a:t>
            </a:r>
            <a:r>
              <a:rPr lang="fr-CA" dirty="0" smtClean="0"/>
              <a:t>-planification: une itération</a:t>
            </a:r>
            <a:endParaRPr lang="fr-CA" altLang="fr-FR" dirty="0"/>
          </a:p>
        </p:txBody>
      </p:sp>
      <p:sp>
        <p:nvSpPr>
          <p:cNvPr id="10243" name="Espace réservé du numéro de diapositive 1">
            <a:extLst>
              <a:ext uri="{FF2B5EF4-FFF2-40B4-BE49-F238E27FC236}">
                <a16:creationId xmlns="" xmlns:a16="http://schemas.microsoft.com/office/drawing/2014/main" id="{A32D7E7E-5EC9-B640-8806-5F060AD25EEB}"/>
              </a:ext>
            </a:extLst>
          </p:cNvPr>
          <p:cNvSpPr>
            <a:spLocks noGrp="1"/>
          </p:cNvSpPr>
          <p:nvPr>
            <p:ph type="sldNum" sz="quarter" idx="10"/>
          </p:nvPr>
        </p:nvSpPr>
        <p:spPr>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defRPr sz="2400">
                <a:solidFill>
                  <a:schemeClr val="tx1"/>
                </a:solidFill>
                <a:latin typeface="Arial" panose="020B0604020202020204" pitchFamily="34" charset="0"/>
                <a:ea typeface="ヒラギノ角ゴ Pro W3" panose="020B0300000000000000" pitchFamily="34" charset="-128"/>
                <a:cs typeface="ヒラギノ角ゴ Pro W3" panose="020B0300000000000000" pitchFamily="34" charset="-128"/>
              </a:defRPr>
            </a:lvl1pPr>
            <a:lvl2pPr marL="742950" indent="-285750">
              <a:spcBef>
                <a:spcPct val="20000"/>
              </a:spcBef>
              <a:buSzPct val="90000"/>
              <a:buFont typeface="Courier New" panose="02070309020205020404" pitchFamily="49" charset="0"/>
              <a:buBlip>
                <a:blip r:embed="rId2"/>
              </a:buBlip>
              <a:defRPr sz="2200">
                <a:solidFill>
                  <a:srgbClr val="000000"/>
                </a:solidFill>
                <a:latin typeface="Arial" panose="020B0604020202020204" pitchFamily="34" charset="0"/>
                <a:ea typeface="ヒラギノ角ゴ Pro W3" panose="020B0300000000000000" pitchFamily="34" charset="-128"/>
                <a:cs typeface="ヒラギノ角ゴ Pro W3" panose="020B0300000000000000" pitchFamily="34" charset="-128"/>
              </a:defRPr>
            </a:lvl2pPr>
            <a:lvl3pPr marL="1143000" indent="-228600">
              <a:spcBef>
                <a:spcPct val="20000"/>
              </a:spcBef>
              <a:buSzPct val="70000"/>
              <a:buBlip>
                <a:blip r:embed="rId2"/>
              </a:buBlip>
              <a:defRPr sz="2000">
                <a:solidFill>
                  <a:srgbClr val="000000"/>
                </a:solidFill>
                <a:latin typeface="Arial" panose="020B0604020202020204" pitchFamily="34" charset="0"/>
                <a:ea typeface="ヒラギノ角ゴ Pro W3" panose="020B0300000000000000" pitchFamily="34" charset="-128"/>
                <a:cs typeface="ヒラギノ角ゴ Pro W3" panose="020B0300000000000000" pitchFamily="34" charset="-128"/>
              </a:defRPr>
            </a:lvl3pPr>
            <a:lvl4pPr marL="1600200" indent="-228600">
              <a:spcBef>
                <a:spcPct val="20000"/>
              </a:spcBef>
              <a:buChar char="–"/>
              <a:defRPr sz="2000">
                <a:solidFill>
                  <a:schemeClr val="tx1"/>
                </a:solidFill>
                <a:latin typeface="Helvetica" pitchFamily="2" charset="0"/>
                <a:ea typeface="ヒラギノ角ゴ Pro W3" panose="020B0300000000000000" pitchFamily="34" charset="-128"/>
                <a:cs typeface="ヒラギノ角ゴ Pro W3" panose="020B0300000000000000" pitchFamily="34" charset="-128"/>
              </a:defRPr>
            </a:lvl4pPr>
            <a:lvl5pPr marL="2057400" indent="-228600">
              <a:spcBef>
                <a:spcPct val="20000"/>
              </a:spcBef>
              <a:buChar char="»"/>
              <a:defRPr sz="2000">
                <a:solidFill>
                  <a:schemeClr val="tx1"/>
                </a:solidFill>
                <a:latin typeface="Helvetica" pitchFamily="2" charset="0"/>
                <a:ea typeface="ヒラギノ角ゴ Pro W3" panose="020B0300000000000000" pitchFamily="34" charset="-128"/>
                <a:cs typeface="ヒラギノ角ゴ Pro W3" panose="020B0300000000000000" pitchFamily="34" charset="-128"/>
              </a:defRPr>
            </a:lvl5pPr>
            <a:lvl6pPr marL="2514600" indent="-228600" eaLnBrk="0" fontAlgn="base" hangingPunct="0">
              <a:spcBef>
                <a:spcPct val="20000"/>
              </a:spcBef>
              <a:spcAft>
                <a:spcPct val="0"/>
              </a:spcAft>
              <a:buChar char="»"/>
              <a:defRPr sz="2000">
                <a:solidFill>
                  <a:schemeClr val="tx1"/>
                </a:solidFill>
                <a:latin typeface="Helvetica" pitchFamily="2" charset="0"/>
                <a:ea typeface="ヒラギノ角ゴ Pro W3" panose="020B0300000000000000" pitchFamily="34" charset="-128"/>
                <a:cs typeface="ヒラギノ角ゴ Pro W3" panose="020B0300000000000000" pitchFamily="34" charset="-128"/>
              </a:defRPr>
            </a:lvl6pPr>
            <a:lvl7pPr marL="2971800" indent="-228600" eaLnBrk="0" fontAlgn="base" hangingPunct="0">
              <a:spcBef>
                <a:spcPct val="20000"/>
              </a:spcBef>
              <a:spcAft>
                <a:spcPct val="0"/>
              </a:spcAft>
              <a:buChar char="»"/>
              <a:defRPr sz="2000">
                <a:solidFill>
                  <a:schemeClr val="tx1"/>
                </a:solidFill>
                <a:latin typeface="Helvetica" pitchFamily="2" charset="0"/>
                <a:ea typeface="ヒラギノ角ゴ Pro W3" panose="020B0300000000000000" pitchFamily="34" charset="-128"/>
                <a:cs typeface="ヒラギノ角ゴ Pro W3" panose="020B0300000000000000" pitchFamily="34" charset="-128"/>
              </a:defRPr>
            </a:lvl7pPr>
            <a:lvl8pPr marL="3429000" indent="-228600" eaLnBrk="0" fontAlgn="base" hangingPunct="0">
              <a:spcBef>
                <a:spcPct val="20000"/>
              </a:spcBef>
              <a:spcAft>
                <a:spcPct val="0"/>
              </a:spcAft>
              <a:buChar char="»"/>
              <a:defRPr sz="2000">
                <a:solidFill>
                  <a:schemeClr val="tx1"/>
                </a:solidFill>
                <a:latin typeface="Helvetica" pitchFamily="2" charset="0"/>
                <a:ea typeface="ヒラギノ角ゴ Pro W3" panose="020B0300000000000000" pitchFamily="34" charset="-128"/>
                <a:cs typeface="ヒラギノ角ゴ Pro W3" panose="020B0300000000000000" pitchFamily="34" charset="-128"/>
              </a:defRPr>
            </a:lvl8pPr>
            <a:lvl9pPr marL="3886200" indent="-228600" eaLnBrk="0" fontAlgn="base" hangingPunct="0">
              <a:spcBef>
                <a:spcPct val="20000"/>
              </a:spcBef>
              <a:spcAft>
                <a:spcPct val="0"/>
              </a:spcAft>
              <a:buChar char="»"/>
              <a:defRPr sz="2000">
                <a:solidFill>
                  <a:schemeClr val="tx1"/>
                </a:solidFill>
                <a:latin typeface="Helvetica" pitchFamily="2" charset="0"/>
                <a:ea typeface="ヒラギノ角ゴ Pro W3" panose="020B0300000000000000" pitchFamily="34" charset="-128"/>
                <a:cs typeface="ヒラギノ角ゴ Pro W3" panose="020B0300000000000000" pitchFamily="34" charset="-128"/>
              </a:defRPr>
            </a:lvl9pPr>
          </a:lstStyle>
          <a:p>
            <a:pPr>
              <a:spcBef>
                <a:spcPct val="0"/>
              </a:spcBef>
            </a:pPr>
            <a:fld id="{9FBA7238-3D46-9545-868D-82165EA7AAB4}" type="slidenum">
              <a:rPr lang="fr-FR" altLang="fr-FR" sz="1300" smtClean="0">
                <a:solidFill>
                  <a:srgbClr val="000000"/>
                </a:solidFill>
              </a:rPr>
              <a:pPr>
                <a:spcBef>
                  <a:spcPct val="0"/>
                </a:spcBef>
              </a:pPr>
              <a:t>6</a:t>
            </a:fld>
            <a:endParaRPr lang="fr-FR" altLang="fr-FR" sz="1100">
              <a:solidFill>
                <a:srgbClr val="000000"/>
              </a:solidFill>
            </a:endParaRPr>
          </a:p>
        </p:txBody>
      </p:sp>
      <p:sp>
        <p:nvSpPr>
          <p:cNvPr id="4" name="Ellipse 3"/>
          <p:cNvSpPr/>
          <p:nvPr/>
        </p:nvSpPr>
        <p:spPr bwMode="auto">
          <a:xfrm>
            <a:off x="1127448" y="2944931"/>
            <a:ext cx="1080120" cy="936104"/>
          </a:xfrm>
          <a:prstGeom prst="ellipse">
            <a:avLst/>
          </a:prstGeom>
          <a:noFill/>
          <a:ln w="254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fr-CA" sz="2000" b="0" i="0" u="none" strike="noStrike" cap="none" normalizeH="0" baseline="0" dirty="0" smtClean="0">
                <a:ln>
                  <a:noFill/>
                </a:ln>
                <a:solidFill>
                  <a:srgbClr val="FF0000"/>
                </a:solidFill>
                <a:effectLst/>
                <a:latin typeface="Arial" charset="0"/>
                <a:ea typeface="ヒラギノ角ゴ Pro W3" charset="0"/>
                <a:cs typeface="ヒラギノ角ゴ Pro W3" charset="0"/>
              </a:rPr>
              <a:t>Feux</a:t>
            </a:r>
            <a:endParaRPr kumimoji="0" lang="fr-CA" sz="2000" b="0" i="0" u="none" strike="noStrike" cap="none" normalizeH="0" baseline="0" dirty="0">
              <a:ln>
                <a:noFill/>
              </a:ln>
              <a:solidFill>
                <a:srgbClr val="FF0000"/>
              </a:solidFill>
              <a:effectLst/>
              <a:latin typeface="Arial" charset="0"/>
              <a:ea typeface="ヒラギノ角ゴ Pro W3" charset="0"/>
              <a:cs typeface="ヒラギノ角ゴ Pro W3" charset="0"/>
            </a:endParaRPr>
          </a:p>
        </p:txBody>
      </p:sp>
      <p:sp>
        <p:nvSpPr>
          <p:cNvPr id="10" name="Ellipse 9"/>
          <p:cNvSpPr/>
          <p:nvPr/>
        </p:nvSpPr>
        <p:spPr bwMode="auto">
          <a:xfrm>
            <a:off x="551384" y="1677380"/>
            <a:ext cx="1080120" cy="936104"/>
          </a:xfrm>
          <a:prstGeom prst="ellipse">
            <a:avLst/>
          </a:prstGeom>
          <a:noFill/>
          <a:ln w="25400" cap="flat" cmpd="sng" algn="ctr">
            <a:solidFill>
              <a:srgbClr val="00B05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fr-CA" sz="2000" b="0" i="0" u="none" strike="noStrike" cap="none" normalizeH="0" baseline="0" dirty="0" smtClean="0">
                <a:ln>
                  <a:noFill/>
                </a:ln>
                <a:solidFill>
                  <a:srgbClr val="00B050"/>
                </a:solidFill>
                <a:effectLst/>
                <a:latin typeface="Arial" charset="0"/>
                <a:ea typeface="ヒラギノ角ゴ Pro W3" charset="0"/>
                <a:cs typeface="ヒラギノ角ゴ Pro W3" charset="0"/>
              </a:rPr>
              <a:t>CPF</a:t>
            </a:r>
            <a:endParaRPr kumimoji="0" lang="fr-CA" sz="2000" b="0" i="0" u="none" strike="noStrike" cap="none" normalizeH="0" baseline="0" dirty="0">
              <a:ln>
                <a:noFill/>
              </a:ln>
              <a:solidFill>
                <a:srgbClr val="00B050"/>
              </a:solidFill>
              <a:effectLst/>
              <a:latin typeface="Arial" charset="0"/>
              <a:ea typeface="ヒラギノ角ゴ Pro W3" charset="0"/>
              <a:cs typeface="ヒラギノ角ゴ Pro W3" charset="0"/>
            </a:endParaRPr>
          </a:p>
        </p:txBody>
      </p:sp>
      <p:sp>
        <p:nvSpPr>
          <p:cNvPr id="11" name="Ellipse 10"/>
          <p:cNvSpPr/>
          <p:nvPr/>
        </p:nvSpPr>
        <p:spPr bwMode="auto">
          <a:xfrm>
            <a:off x="1127448" y="4221088"/>
            <a:ext cx="1080120" cy="936104"/>
          </a:xfrm>
          <a:prstGeom prst="ellipse">
            <a:avLst/>
          </a:prstGeom>
          <a:noFill/>
          <a:ln w="25400" cap="flat" cmpd="sng" algn="ctr">
            <a:solidFill>
              <a:srgbClr val="00B0F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fr-CA" sz="2000" b="0" i="0" u="none" strike="noStrike" cap="none" normalizeH="0" baseline="0" dirty="0" smtClean="0">
                <a:ln>
                  <a:noFill/>
                </a:ln>
                <a:solidFill>
                  <a:srgbClr val="00B0F0"/>
                </a:solidFill>
                <a:effectLst/>
                <a:latin typeface="Arial" charset="0"/>
                <a:ea typeface="ヒラギノ角ゴ Pro W3" charset="0"/>
                <a:cs typeface="ヒラギノ角ゴ Pro W3" charset="0"/>
              </a:rPr>
              <a:t>TAC</a:t>
            </a:r>
            <a:endParaRPr kumimoji="0" lang="fr-CA" sz="2000" b="0" i="0" u="none" strike="noStrike" cap="none" normalizeH="0" baseline="0" dirty="0">
              <a:ln>
                <a:noFill/>
              </a:ln>
              <a:solidFill>
                <a:srgbClr val="00B0F0"/>
              </a:solidFill>
              <a:effectLst/>
              <a:latin typeface="Arial" charset="0"/>
              <a:ea typeface="ヒラギノ角ゴ Pro W3" charset="0"/>
              <a:cs typeface="ヒラギノ角ゴ Pro W3" charset="0"/>
            </a:endParaRPr>
          </a:p>
        </p:txBody>
      </p:sp>
      <p:cxnSp>
        <p:nvCxnSpPr>
          <p:cNvPr id="18" name="Connecteur droit avec flèche 17"/>
          <p:cNvCxnSpPr>
            <a:stCxn id="4" idx="4"/>
            <a:endCxn id="11" idx="0"/>
          </p:cNvCxnSpPr>
          <p:nvPr/>
        </p:nvCxnSpPr>
        <p:spPr bwMode="auto">
          <a:xfrm>
            <a:off x="1667508" y="3881035"/>
            <a:ext cx="0" cy="340053"/>
          </a:xfrm>
          <a:prstGeom prst="straightConnector1">
            <a:avLst/>
          </a:prstGeom>
          <a:solidFill>
            <a:schemeClr val="accent1"/>
          </a:solidFill>
          <a:ln w="25400" cap="flat" cmpd="sng" algn="ctr">
            <a:solidFill>
              <a:srgbClr val="0070C0"/>
            </a:solidFill>
            <a:prstDash val="solid"/>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22" name="Connecteur en angle 21"/>
          <p:cNvCxnSpPr>
            <a:stCxn id="10" idx="2"/>
            <a:endCxn id="11" idx="2"/>
          </p:cNvCxnSpPr>
          <p:nvPr/>
        </p:nvCxnSpPr>
        <p:spPr bwMode="auto">
          <a:xfrm rot="10800000" flipH="1" flipV="1">
            <a:off x="551384" y="2145432"/>
            <a:ext cx="576064" cy="2543708"/>
          </a:xfrm>
          <a:prstGeom prst="bentConnector3">
            <a:avLst>
              <a:gd name="adj1" fmla="val -39683"/>
            </a:avLst>
          </a:prstGeom>
          <a:solidFill>
            <a:schemeClr val="accent1"/>
          </a:solidFill>
          <a:ln w="25400" cap="flat" cmpd="sng" algn="ctr">
            <a:solidFill>
              <a:srgbClr val="FFC000"/>
            </a:solidFill>
            <a:prstDash val="solid"/>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25" name="Connecteur droit 24"/>
          <p:cNvCxnSpPr/>
          <p:nvPr/>
        </p:nvCxnSpPr>
        <p:spPr bwMode="auto">
          <a:xfrm>
            <a:off x="2495600" y="1473070"/>
            <a:ext cx="0" cy="3888432"/>
          </a:xfrm>
          <a:prstGeom prst="line">
            <a:avLst/>
          </a:prstGeom>
          <a:solidFill>
            <a:schemeClr val="accent1"/>
          </a:solidFill>
          <a:ln w="635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26" name="Rectangle 25"/>
          <p:cNvSpPr/>
          <p:nvPr/>
        </p:nvSpPr>
        <p:spPr bwMode="auto">
          <a:xfrm>
            <a:off x="839416" y="824136"/>
            <a:ext cx="1195883" cy="588640"/>
          </a:xfrm>
          <a:prstGeom prst="rect">
            <a:avLst/>
          </a:prstGeom>
          <a:no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fr-CA" sz="2400" b="0" i="0" u="none" strike="noStrike" cap="none" normalizeH="0" baseline="0" dirty="0" smtClean="0">
                <a:ln>
                  <a:noFill/>
                </a:ln>
                <a:solidFill>
                  <a:srgbClr val="000000"/>
                </a:solidFill>
                <a:effectLst/>
                <a:latin typeface="Arial" charset="0"/>
                <a:ea typeface="ヒラギノ角ゴ Pro W3" charset="0"/>
                <a:cs typeface="ヒラギノ角ゴ Pro W3" charset="0"/>
              </a:rPr>
              <a:t>P1</a:t>
            </a:r>
            <a:endParaRPr kumimoji="0" lang="fr-CA" sz="2400" b="0" i="0" u="none" strike="noStrike" cap="none" normalizeH="0" baseline="0" dirty="0">
              <a:ln>
                <a:noFill/>
              </a:ln>
              <a:solidFill>
                <a:srgbClr val="000000"/>
              </a:solidFill>
              <a:effectLst/>
              <a:latin typeface="Arial" charset="0"/>
              <a:ea typeface="ヒラギノ角ゴ Pro W3" charset="0"/>
              <a:cs typeface="ヒラギノ角ゴ Pro W3" charset="0"/>
            </a:endParaRPr>
          </a:p>
        </p:txBody>
      </p:sp>
      <p:sp>
        <p:nvSpPr>
          <p:cNvPr id="32" name="Ellipse 31"/>
          <p:cNvSpPr/>
          <p:nvPr/>
        </p:nvSpPr>
        <p:spPr bwMode="auto">
          <a:xfrm>
            <a:off x="3431704" y="2944931"/>
            <a:ext cx="1080120" cy="936104"/>
          </a:xfrm>
          <a:prstGeom prst="ellipse">
            <a:avLst/>
          </a:prstGeom>
          <a:noFill/>
          <a:ln w="254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fr-CA" sz="2000" b="0" i="0" u="none" strike="noStrike" cap="none" normalizeH="0" baseline="0" dirty="0" smtClean="0">
                <a:ln>
                  <a:noFill/>
                </a:ln>
                <a:solidFill>
                  <a:srgbClr val="FF0000"/>
                </a:solidFill>
                <a:effectLst/>
                <a:latin typeface="Arial" charset="0"/>
                <a:ea typeface="ヒラギノ角ゴ Pro W3" charset="0"/>
                <a:cs typeface="ヒラギノ角ゴ Pro W3" charset="0"/>
              </a:rPr>
              <a:t>Feux</a:t>
            </a:r>
            <a:endParaRPr kumimoji="0" lang="fr-CA" sz="2000" b="0" i="0" u="none" strike="noStrike" cap="none" normalizeH="0" baseline="0" dirty="0">
              <a:ln>
                <a:noFill/>
              </a:ln>
              <a:solidFill>
                <a:srgbClr val="FF0000"/>
              </a:solidFill>
              <a:effectLst/>
              <a:latin typeface="Arial" charset="0"/>
              <a:ea typeface="ヒラギノ角ゴ Pro W3" charset="0"/>
              <a:cs typeface="ヒラギノ角ゴ Pro W3" charset="0"/>
            </a:endParaRPr>
          </a:p>
        </p:txBody>
      </p:sp>
      <p:sp>
        <p:nvSpPr>
          <p:cNvPr id="33" name="Ellipse 32"/>
          <p:cNvSpPr/>
          <p:nvPr/>
        </p:nvSpPr>
        <p:spPr bwMode="auto">
          <a:xfrm>
            <a:off x="2711624" y="1772816"/>
            <a:ext cx="1080120" cy="936104"/>
          </a:xfrm>
          <a:prstGeom prst="ellipse">
            <a:avLst/>
          </a:prstGeom>
          <a:noFill/>
          <a:ln w="25400" cap="flat" cmpd="sng" algn="ctr">
            <a:solidFill>
              <a:srgbClr val="00B05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fr-CA" sz="2000" b="0" i="0" u="none" strike="noStrike" cap="none" normalizeH="0" baseline="0" dirty="0" smtClean="0">
                <a:ln>
                  <a:noFill/>
                </a:ln>
                <a:solidFill>
                  <a:srgbClr val="00B050"/>
                </a:solidFill>
                <a:effectLst/>
                <a:latin typeface="Arial" charset="0"/>
                <a:ea typeface="ヒラギノ角ゴ Pro W3" charset="0"/>
                <a:cs typeface="ヒラギノ角ゴ Pro W3" charset="0"/>
              </a:rPr>
              <a:t>CPF</a:t>
            </a:r>
            <a:endParaRPr kumimoji="0" lang="fr-CA" sz="2000" b="0" i="0" u="none" strike="noStrike" cap="none" normalizeH="0" baseline="0" dirty="0">
              <a:ln>
                <a:noFill/>
              </a:ln>
              <a:solidFill>
                <a:srgbClr val="00B050"/>
              </a:solidFill>
              <a:effectLst/>
              <a:latin typeface="Arial" charset="0"/>
              <a:ea typeface="ヒラギノ角ゴ Pro W3" charset="0"/>
              <a:cs typeface="ヒラギノ角ゴ Pro W3" charset="0"/>
            </a:endParaRPr>
          </a:p>
        </p:txBody>
      </p:sp>
      <p:sp>
        <p:nvSpPr>
          <p:cNvPr id="34" name="Ellipse 33"/>
          <p:cNvSpPr/>
          <p:nvPr/>
        </p:nvSpPr>
        <p:spPr bwMode="auto">
          <a:xfrm>
            <a:off x="3431704" y="4241075"/>
            <a:ext cx="1080120" cy="936104"/>
          </a:xfrm>
          <a:prstGeom prst="ellipse">
            <a:avLst/>
          </a:prstGeom>
          <a:noFill/>
          <a:ln w="25400" cap="flat" cmpd="sng" algn="ctr">
            <a:solidFill>
              <a:srgbClr val="00B0F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fr-CA" sz="2000" b="0" i="0" u="none" strike="noStrike" cap="none" normalizeH="0" baseline="0" dirty="0" smtClean="0">
                <a:ln>
                  <a:noFill/>
                </a:ln>
                <a:solidFill>
                  <a:srgbClr val="00B0F0"/>
                </a:solidFill>
                <a:effectLst/>
                <a:latin typeface="Arial" charset="0"/>
                <a:ea typeface="ヒラギノ角ゴ Pro W3" charset="0"/>
                <a:cs typeface="ヒラギノ角ゴ Pro W3" charset="0"/>
              </a:rPr>
              <a:t>TAC</a:t>
            </a:r>
            <a:endParaRPr kumimoji="0" lang="fr-CA" sz="2000" b="0" i="0" u="none" strike="noStrike" cap="none" normalizeH="0" baseline="0" dirty="0">
              <a:ln>
                <a:noFill/>
              </a:ln>
              <a:solidFill>
                <a:srgbClr val="00B0F0"/>
              </a:solidFill>
              <a:effectLst/>
              <a:latin typeface="Arial" charset="0"/>
              <a:ea typeface="ヒラギノ角ゴ Pro W3" charset="0"/>
              <a:cs typeface="ヒラギノ角ゴ Pro W3" charset="0"/>
            </a:endParaRPr>
          </a:p>
        </p:txBody>
      </p:sp>
      <p:cxnSp>
        <p:nvCxnSpPr>
          <p:cNvPr id="36" name="Connecteur droit avec flèche 35"/>
          <p:cNvCxnSpPr>
            <a:stCxn id="32" idx="4"/>
            <a:endCxn id="34" idx="0"/>
          </p:cNvCxnSpPr>
          <p:nvPr/>
        </p:nvCxnSpPr>
        <p:spPr bwMode="auto">
          <a:xfrm>
            <a:off x="3971764" y="3881035"/>
            <a:ext cx="0" cy="360040"/>
          </a:xfrm>
          <a:prstGeom prst="straightConnector1">
            <a:avLst/>
          </a:prstGeom>
          <a:solidFill>
            <a:schemeClr val="accent1"/>
          </a:solidFill>
          <a:ln w="25400" cap="flat" cmpd="sng" algn="ctr">
            <a:solidFill>
              <a:srgbClr val="0070C0"/>
            </a:solidFill>
            <a:prstDash val="solid"/>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37" name="Connecteur en angle 36"/>
          <p:cNvCxnSpPr>
            <a:stCxn id="33" idx="4"/>
            <a:endCxn id="34" idx="2"/>
          </p:cNvCxnSpPr>
          <p:nvPr/>
        </p:nvCxnSpPr>
        <p:spPr bwMode="auto">
          <a:xfrm rot="16200000" flipH="1">
            <a:off x="2341591" y="3619013"/>
            <a:ext cx="2000207" cy="180020"/>
          </a:xfrm>
          <a:prstGeom prst="bentConnector2">
            <a:avLst/>
          </a:prstGeom>
          <a:solidFill>
            <a:schemeClr val="accent1"/>
          </a:solidFill>
          <a:ln w="25400" cap="flat" cmpd="sng" algn="ctr">
            <a:solidFill>
              <a:srgbClr val="FFC000"/>
            </a:solidFill>
            <a:prstDash val="solid"/>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38" name="Rectangle 37"/>
          <p:cNvSpPr/>
          <p:nvPr/>
        </p:nvSpPr>
        <p:spPr bwMode="auto">
          <a:xfrm>
            <a:off x="3170810" y="824136"/>
            <a:ext cx="1195883" cy="588640"/>
          </a:xfrm>
          <a:prstGeom prst="rect">
            <a:avLst/>
          </a:prstGeom>
          <a:no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fr-CA" sz="2400" b="0" i="0" u="none" strike="noStrike" cap="none" normalizeH="0" baseline="0" dirty="0" smtClean="0">
                <a:ln>
                  <a:noFill/>
                </a:ln>
                <a:solidFill>
                  <a:srgbClr val="000000"/>
                </a:solidFill>
                <a:effectLst/>
                <a:latin typeface="Arial" charset="0"/>
                <a:ea typeface="ヒラギノ角ゴ Pro W3" charset="0"/>
                <a:cs typeface="ヒラギノ角ゴ Pro W3" charset="0"/>
              </a:rPr>
              <a:t>P2</a:t>
            </a:r>
            <a:endParaRPr kumimoji="0" lang="fr-CA" sz="2400" b="0" i="0" u="none" strike="noStrike" cap="none" normalizeH="0" baseline="0" dirty="0">
              <a:ln>
                <a:noFill/>
              </a:ln>
              <a:solidFill>
                <a:srgbClr val="000000"/>
              </a:solidFill>
              <a:effectLst/>
              <a:latin typeface="Arial" charset="0"/>
              <a:ea typeface="ヒラギノ角ゴ Pro W3" charset="0"/>
              <a:cs typeface="ヒラギノ角ゴ Pro W3" charset="0"/>
            </a:endParaRPr>
          </a:p>
        </p:txBody>
      </p:sp>
      <p:cxnSp>
        <p:nvCxnSpPr>
          <p:cNvPr id="30" name="Connecteur en angle 29"/>
          <p:cNvCxnSpPr>
            <a:stCxn id="11" idx="6"/>
            <a:endCxn id="33" idx="0"/>
          </p:cNvCxnSpPr>
          <p:nvPr/>
        </p:nvCxnSpPr>
        <p:spPr bwMode="auto">
          <a:xfrm flipV="1">
            <a:off x="2207568" y="1772816"/>
            <a:ext cx="1044116" cy="2916324"/>
          </a:xfrm>
          <a:prstGeom prst="bentConnector4">
            <a:avLst>
              <a:gd name="adj1" fmla="val 40819"/>
              <a:gd name="adj2" fmla="val 107839"/>
            </a:avLst>
          </a:prstGeom>
          <a:solidFill>
            <a:schemeClr val="accent1"/>
          </a:solidFill>
          <a:ln w="25400" cap="flat" cmpd="sng" algn="ctr">
            <a:solidFill>
              <a:srgbClr val="0070C0"/>
            </a:solidFill>
            <a:prstDash val="solid"/>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43" name="Connecteur droit 42"/>
          <p:cNvCxnSpPr/>
          <p:nvPr/>
        </p:nvCxnSpPr>
        <p:spPr bwMode="auto">
          <a:xfrm>
            <a:off x="4628702" y="1484784"/>
            <a:ext cx="0" cy="3888432"/>
          </a:xfrm>
          <a:prstGeom prst="line">
            <a:avLst/>
          </a:prstGeom>
          <a:solidFill>
            <a:schemeClr val="accent1"/>
          </a:solidFill>
          <a:ln w="635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44" name="Ellipse 43"/>
          <p:cNvSpPr/>
          <p:nvPr/>
        </p:nvSpPr>
        <p:spPr bwMode="auto">
          <a:xfrm>
            <a:off x="5807968" y="2956645"/>
            <a:ext cx="1080120" cy="936104"/>
          </a:xfrm>
          <a:prstGeom prst="ellipse">
            <a:avLst/>
          </a:prstGeom>
          <a:noFill/>
          <a:ln w="254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fr-CA" sz="2000" b="0" i="0" u="none" strike="noStrike" cap="none" normalizeH="0" baseline="0" dirty="0" smtClean="0">
                <a:ln>
                  <a:noFill/>
                </a:ln>
                <a:solidFill>
                  <a:srgbClr val="FF0000"/>
                </a:solidFill>
                <a:effectLst/>
                <a:latin typeface="Arial" charset="0"/>
                <a:ea typeface="ヒラギノ角ゴ Pro W3" charset="0"/>
                <a:cs typeface="ヒラギノ角ゴ Pro W3" charset="0"/>
              </a:rPr>
              <a:t>Feux</a:t>
            </a:r>
            <a:endParaRPr kumimoji="0" lang="fr-CA" sz="2000" b="0" i="0" u="none" strike="noStrike" cap="none" normalizeH="0" baseline="0" dirty="0">
              <a:ln>
                <a:noFill/>
              </a:ln>
              <a:solidFill>
                <a:srgbClr val="FF0000"/>
              </a:solidFill>
              <a:effectLst/>
              <a:latin typeface="Arial" charset="0"/>
              <a:ea typeface="ヒラギノ角ゴ Pro W3" charset="0"/>
              <a:cs typeface="ヒラギノ角ゴ Pro W3" charset="0"/>
            </a:endParaRPr>
          </a:p>
        </p:txBody>
      </p:sp>
      <p:sp>
        <p:nvSpPr>
          <p:cNvPr id="45" name="Ellipse 44"/>
          <p:cNvSpPr/>
          <p:nvPr/>
        </p:nvSpPr>
        <p:spPr bwMode="auto">
          <a:xfrm>
            <a:off x="5015880" y="1709081"/>
            <a:ext cx="1080120" cy="936104"/>
          </a:xfrm>
          <a:prstGeom prst="ellipse">
            <a:avLst/>
          </a:prstGeom>
          <a:noFill/>
          <a:ln w="25400" cap="flat" cmpd="sng" algn="ctr">
            <a:solidFill>
              <a:srgbClr val="00B05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fr-CA" sz="2000" b="0" i="0" u="none" strike="noStrike" cap="none" normalizeH="0" baseline="0" dirty="0" smtClean="0">
                <a:ln>
                  <a:noFill/>
                </a:ln>
                <a:solidFill>
                  <a:srgbClr val="00B050"/>
                </a:solidFill>
                <a:effectLst/>
                <a:latin typeface="Arial" charset="0"/>
                <a:ea typeface="ヒラギノ角ゴ Pro W3" charset="0"/>
                <a:cs typeface="ヒラギノ角ゴ Pro W3" charset="0"/>
              </a:rPr>
              <a:t>CPF</a:t>
            </a:r>
            <a:endParaRPr kumimoji="0" lang="fr-CA" sz="2000" b="0" i="0" u="none" strike="noStrike" cap="none" normalizeH="0" baseline="0" dirty="0">
              <a:ln>
                <a:noFill/>
              </a:ln>
              <a:solidFill>
                <a:srgbClr val="00B050"/>
              </a:solidFill>
              <a:effectLst/>
              <a:latin typeface="Arial" charset="0"/>
              <a:ea typeface="ヒラギノ角ゴ Pro W3" charset="0"/>
              <a:cs typeface="ヒラギノ角ゴ Pro W3" charset="0"/>
            </a:endParaRPr>
          </a:p>
        </p:txBody>
      </p:sp>
      <p:sp>
        <p:nvSpPr>
          <p:cNvPr id="46" name="Ellipse 45"/>
          <p:cNvSpPr/>
          <p:nvPr/>
        </p:nvSpPr>
        <p:spPr bwMode="auto">
          <a:xfrm>
            <a:off x="5807968" y="4252789"/>
            <a:ext cx="1080120" cy="936104"/>
          </a:xfrm>
          <a:prstGeom prst="ellipse">
            <a:avLst/>
          </a:prstGeom>
          <a:noFill/>
          <a:ln w="25400" cap="flat" cmpd="sng" algn="ctr">
            <a:solidFill>
              <a:srgbClr val="00B0F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fr-CA" sz="2000" b="0" i="0" u="none" strike="noStrike" cap="none" normalizeH="0" baseline="0" dirty="0" smtClean="0">
                <a:ln>
                  <a:noFill/>
                </a:ln>
                <a:solidFill>
                  <a:srgbClr val="00B0F0"/>
                </a:solidFill>
                <a:effectLst/>
                <a:latin typeface="Arial" charset="0"/>
                <a:ea typeface="ヒラギノ角ゴ Pro W3" charset="0"/>
                <a:cs typeface="ヒラギノ角ゴ Pro W3" charset="0"/>
              </a:rPr>
              <a:t>TAC</a:t>
            </a:r>
            <a:endParaRPr kumimoji="0" lang="fr-CA" sz="2000" b="0" i="0" u="none" strike="noStrike" cap="none" normalizeH="0" baseline="0" dirty="0">
              <a:ln>
                <a:noFill/>
              </a:ln>
              <a:solidFill>
                <a:srgbClr val="00B0F0"/>
              </a:solidFill>
              <a:effectLst/>
              <a:latin typeface="Arial" charset="0"/>
              <a:ea typeface="ヒラギノ角ゴ Pro W3" charset="0"/>
              <a:cs typeface="ヒラギノ角ゴ Pro W3" charset="0"/>
            </a:endParaRPr>
          </a:p>
        </p:txBody>
      </p:sp>
      <p:cxnSp>
        <p:nvCxnSpPr>
          <p:cNvPr id="48" name="Connecteur droit avec flèche 47"/>
          <p:cNvCxnSpPr>
            <a:stCxn id="44" idx="4"/>
            <a:endCxn id="46" idx="0"/>
          </p:cNvCxnSpPr>
          <p:nvPr/>
        </p:nvCxnSpPr>
        <p:spPr bwMode="auto">
          <a:xfrm>
            <a:off x="6348028" y="3892749"/>
            <a:ext cx="0" cy="360040"/>
          </a:xfrm>
          <a:prstGeom prst="straightConnector1">
            <a:avLst/>
          </a:prstGeom>
          <a:solidFill>
            <a:schemeClr val="accent1"/>
          </a:solidFill>
          <a:ln w="25400" cap="flat" cmpd="sng" algn="ctr">
            <a:solidFill>
              <a:srgbClr val="0070C0"/>
            </a:solidFill>
            <a:prstDash val="solid"/>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49" name="Connecteur en angle 48"/>
          <p:cNvCxnSpPr>
            <a:stCxn id="45" idx="4"/>
            <a:endCxn id="46" idx="2"/>
          </p:cNvCxnSpPr>
          <p:nvPr/>
        </p:nvCxnSpPr>
        <p:spPr bwMode="auto">
          <a:xfrm rot="16200000" flipH="1">
            <a:off x="4644126" y="3556999"/>
            <a:ext cx="2075656" cy="252028"/>
          </a:xfrm>
          <a:prstGeom prst="bentConnector2">
            <a:avLst/>
          </a:prstGeom>
          <a:solidFill>
            <a:schemeClr val="accent1"/>
          </a:solidFill>
          <a:ln w="25400" cap="flat" cmpd="sng" algn="ctr">
            <a:solidFill>
              <a:srgbClr val="FFC000"/>
            </a:solidFill>
            <a:prstDash val="solid"/>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50" name="Rectangle 49"/>
          <p:cNvSpPr/>
          <p:nvPr/>
        </p:nvSpPr>
        <p:spPr bwMode="auto">
          <a:xfrm>
            <a:off x="5159897" y="824136"/>
            <a:ext cx="1195883" cy="588640"/>
          </a:xfrm>
          <a:prstGeom prst="rect">
            <a:avLst/>
          </a:prstGeom>
          <a:no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fr-CA" sz="2400" b="0" i="0" u="none" strike="noStrike" cap="none" normalizeH="0" baseline="0" dirty="0" smtClean="0">
                <a:ln>
                  <a:noFill/>
                </a:ln>
                <a:solidFill>
                  <a:srgbClr val="000000"/>
                </a:solidFill>
                <a:effectLst/>
                <a:latin typeface="Arial" charset="0"/>
                <a:ea typeface="ヒラギノ角ゴ Pro W3" charset="0"/>
                <a:cs typeface="ヒラギノ角ゴ Pro W3" charset="0"/>
              </a:rPr>
              <a:t>P3</a:t>
            </a:r>
            <a:endParaRPr kumimoji="0" lang="fr-CA" sz="2400" b="0" i="0" u="none" strike="noStrike" cap="none" normalizeH="0" baseline="0" dirty="0">
              <a:ln>
                <a:noFill/>
              </a:ln>
              <a:solidFill>
                <a:srgbClr val="000000"/>
              </a:solidFill>
              <a:effectLst/>
              <a:latin typeface="Arial" charset="0"/>
              <a:ea typeface="ヒラギノ角ゴ Pro W3" charset="0"/>
              <a:cs typeface="ヒラギノ角ゴ Pro W3" charset="0"/>
            </a:endParaRPr>
          </a:p>
        </p:txBody>
      </p:sp>
      <p:cxnSp>
        <p:nvCxnSpPr>
          <p:cNvPr id="51" name="Connecteur en angle 50"/>
          <p:cNvCxnSpPr>
            <a:stCxn id="34" idx="6"/>
            <a:endCxn id="45" idx="0"/>
          </p:cNvCxnSpPr>
          <p:nvPr/>
        </p:nvCxnSpPr>
        <p:spPr bwMode="auto">
          <a:xfrm flipV="1">
            <a:off x="4511824" y="1709081"/>
            <a:ext cx="1044116" cy="3000046"/>
          </a:xfrm>
          <a:prstGeom prst="bentConnector4">
            <a:avLst>
              <a:gd name="adj1" fmla="val 24138"/>
              <a:gd name="adj2" fmla="val 107620"/>
            </a:avLst>
          </a:prstGeom>
          <a:solidFill>
            <a:schemeClr val="accent1"/>
          </a:solidFill>
          <a:ln w="25400" cap="flat" cmpd="sng" algn="ctr">
            <a:solidFill>
              <a:srgbClr val="0070C0"/>
            </a:solidFill>
            <a:prstDash val="solid"/>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56" name="Connecteur droit 55"/>
          <p:cNvCxnSpPr/>
          <p:nvPr/>
        </p:nvCxnSpPr>
        <p:spPr bwMode="auto">
          <a:xfrm>
            <a:off x="6960096" y="1480481"/>
            <a:ext cx="0" cy="3888432"/>
          </a:xfrm>
          <a:prstGeom prst="line">
            <a:avLst/>
          </a:prstGeom>
          <a:solidFill>
            <a:schemeClr val="accent1"/>
          </a:solidFill>
          <a:ln w="635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53" name="ZoneTexte 52"/>
          <p:cNvSpPr txBox="1"/>
          <p:nvPr/>
        </p:nvSpPr>
        <p:spPr>
          <a:xfrm>
            <a:off x="7167253" y="2658470"/>
            <a:ext cx="2016224" cy="769441"/>
          </a:xfrm>
          <a:prstGeom prst="rect">
            <a:avLst/>
          </a:prstGeom>
          <a:noFill/>
        </p:spPr>
        <p:txBody>
          <a:bodyPr wrap="square" rtlCol="0">
            <a:spAutoFit/>
          </a:bodyPr>
          <a:lstStyle/>
          <a:p>
            <a:r>
              <a:rPr lang="fr-CA" sz="4400" dirty="0" smtClean="0"/>
              <a:t>…</a:t>
            </a:r>
            <a:endParaRPr lang="fr-CA" sz="4400" dirty="0"/>
          </a:p>
        </p:txBody>
      </p:sp>
      <p:cxnSp>
        <p:nvCxnSpPr>
          <p:cNvPr id="40" name="Connecteur en angle 39"/>
          <p:cNvCxnSpPr>
            <a:endCxn id="32" idx="0"/>
          </p:cNvCxnSpPr>
          <p:nvPr/>
        </p:nvCxnSpPr>
        <p:spPr bwMode="auto">
          <a:xfrm rot="16200000" flipH="1">
            <a:off x="2755639" y="1728805"/>
            <a:ext cx="1388137" cy="1044114"/>
          </a:xfrm>
          <a:prstGeom prst="bentConnector3">
            <a:avLst>
              <a:gd name="adj1" fmla="val -571"/>
            </a:avLst>
          </a:prstGeom>
          <a:solidFill>
            <a:schemeClr val="accent1"/>
          </a:solidFill>
          <a:ln w="25400" cap="flat" cmpd="sng" algn="ctr">
            <a:solidFill>
              <a:srgbClr val="0070C0"/>
            </a:solidFill>
            <a:prstDash val="solid"/>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61" name="Connecteur en angle 60"/>
          <p:cNvCxnSpPr/>
          <p:nvPr/>
        </p:nvCxnSpPr>
        <p:spPr bwMode="auto">
          <a:xfrm rot="16200000" flipH="1">
            <a:off x="460249" y="1718811"/>
            <a:ext cx="1388137" cy="1044114"/>
          </a:xfrm>
          <a:prstGeom prst="bentConnector3">
            <a:avLst>
              <a:gd name="adj1" fmla="val -571"/>
            </a:avLst>
          </a:prstGeom>
          <a:solidFill>
            <a:schemeClr val="accent1"/>
          </a:solidFill>
          <a:ln w="25400" cap="flat" cmpd="sng" algn="ctr">
            <a:solidFill>
              <a:srgbClr val="0070C0"/>
            </a:solidFill>
            <a:prstDash val="solid"/>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60" name="Connecteur droit avec flèche 59"/>
          <p:cNvCxnSpPr>
            <a:endCxn id="10" idx="0"/>
          </p:cNvCxnSpPr>
          <p:nvPr/>
        </p:nvCxnSpPr>
        <p:spPr bwMode="auto">
          <a:xfrm flipH="1">
            <a:off x="1091444" y="1546799"/>
            <a:ext cx="8866" cy="130581"/>
          </a:xfrm>
          <a:prstGeom prst="straightConnector1">
            <a:avLst/>
          </a:prstGeom>
          <a:solidFill>
            <a:schemeClr val="accent1"/>
          </a:solidFill>
          <a:ln w="25400" cap="flat" cmpd="sng" algn="ctr">
            <a:solidFill>
              <a:srgbClr val="0070C0"/>
            </a:solidFill>
            <a:prstDash val="solid"/>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62" name="Rectangle 61"/>
          <p:cNvSpPr/>
          <p:nvPr/>
        </p:nvSpPr>
        <p:spPr bwMode="auto">
          <a:xfrm>
            <a:off x="111962" y="1422019"/>
            <a:ext cx="886800" cy="245367"/>
          </a:xfrm>
          <a:prstGeom prst="rect">
            <a:avLst/>
          </a:prstGeom>
          <a:solidFill>
            <a:schemeClr val="bg1"/>
          </a:solidFill>
          <a:ln w="25400" cap="flat" cmpd="sng" algn="ctr">
            <a:solidFill>
              <a:srgbClr val="0070C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fr-CA" sz="1200" b="0" i="0" u="none" strike="noStrike" cap="none" normalizeH="0" baseline="0" dirty="0" smtClean="0">
                <a:ln>
                  <a:noFill/>
                </a:ln>
                <a:solidFill>
                  <a:srgbClr val="000000"/>
                </a:solidFill>
                <a:effectLst/>
                <a:latin typeface="Arial" charset="0"/>
                <a:ea typeface="ヒラギノ角ゴ Pro W3" charset="0"/>
                <a:cs typeface="ヒラギノ角ゴ Pro W3" charset="0"/>
              </a:rPr>
              <a:t>Inventaire</a:t>
            </a:r>
            <a:endParaRPr kumimoji="0" lang="en-CA" sz="1200" b="0" i="0" u="none" strike="noStrike" cap="none" normalizeH="0" baseline="0" dirty="0">
              <a:ln>
                <a:noFill/>
              </a:ln>
              <a:solidFill>
                <a:srgbClr val="000000"/>
              </a:solidFill>
              <a:effectLst/>
              <a:latin typeface="Arial" charset="0"/>
              <a:ea typeface="ヒラギノ角ゴ Pro W3" charset="0"/>
              <a:cs typeface="ヒラギノ角ゴ Pro W3" charset="0"/>
            </a:endParaRPr>
          </a:p>
        </p:txBody>
      </p:sp>
      <p:cxnSp>
        <p:nvCxnSpPr>
          <p:cNvPr id="65" name="Connecteur en angle 64"/>
          <p:cNvCxnSpPr/>
          <p:nvPr/>
        </p:nvCxnSpPr>
        <p:spPr bwMode="auto">
          <a:xfrm rot="16200000" flipH="1">
            <a:off x="5089124" y="1695273"/>
            <a:ext cx="1476162" cy="1046581"/>
          </a:xfrm>
          <a:prstGeom prst="bentConnector3">
            <a:avLst>
              <a:gd name="adj1" fmla="val -72"/>
            </a:avLst>
          </a:prstGeom>
          <a:solidFill>
            <a:schemeClr val="accent1"/>
          </a:solidFill>
          <a:ln w="25400" cap="flat" cmpd="sng" algn="ctr">
            <a:solidFill>
              <a:srgbClr val="0070C0"/>
            </a:solidFill>
            <a:prstDash val="solid"/>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84" name="Connecteur en angle 83"/>
          <p:cNvCxnSpPr>
            <a:endCxn id="33" idx="3"/>
          </p:cNvCxnSpPr>
          <p:nvPr/>
        </p:nvCxnSpPr>
        <p:spPr bwMode="auto">
          <a:xfrm rot="5400000" flipH="1" flipV="1">
            <a:off x="1566501" y="3133812"/>
            <a:ext cx="1865283" cy="741323"/>
          </a:xfrm>
          <a:prstGeom prst="bentConnector3">
            <a:avLst>
              <a:gd name="adj1" fmla="val 23446"/>
            </a:avLst>
          </a:prstGeom>
          <a:solidFill>
            <a:schemeClr val="accent1"/>
          </a:solidFill>
          <a:ln w="25400" cap="flat" cmpd="sng" algn="ctr">
            <a:solidFill>
              <a:srgbClr val="FFC000"/>
            </a:solidFill>
            <a:prstDash val="solid"/>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95" name="Connecteur en angle 94"/>
          <p:cNvCxnSpPr>
            <a:stCxn id="34" idx="7"/>
            <a:endCxn id="45" idx="3"/>
          </p:cNvCxnSpPr>
          <p:nvPr/>
        </p:nvCxnSpPr>
        <p:spPr bwMode="auto">
          <a:xfrm rot="5400000" flipH="1" flipV="1">
            <a:off x="3828818" y="3032922"/>
            <a:ext cx="1870068" cy="820416"/>
          </a:xfrm>
          <a:prstGeom prst="bentConnector3">
            <a:avLst>
              <a:gd name="adj1" fmla="val 19847"/>
            </a:avLst>
          </a:prstGeom>
          <a:solidFill>
            <a:schemeClr val="accent1"/>
          </a:solidFill>
          <a:ln w="25400" cap="flat" cmpd="sng" algn="ctr">
            <a:solidFill>
              <a:srgbClr val="FFC000"/>
            </a:solidFill>
            <a:prstDash val="solid"/>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100" name="Rectangle 99"/>
          <p:cNvSpPr/>
          <p:nvPr/>
        </p:nvSpPr>
        <p:spPr bwMode="auto">
          <a:xfrm>
            <a:off x="8856" y="3195411"/>
            <a:ext cx="1060746" cy="232500"/>
          </a:xfrm>
          <a:prstGeom prst="rect">
            <a:avLst/>
          </a:prstGeom>
          <a:solidFill>
            <a:schemeClr val="bg1"/>
          </a:solidFill>
          <a:ln w="25400" cap="flat" cmpd="sng" algn="ctr">
            <a:solidFill>
              <a:srgbClr val="FFC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fr-CA" sz="1200" dirty="0">
                <a:solidFill>
                  <a:srgbClr val="000000"/>
                </a:solidFill>
                <a:latin typeface="Arial" charset="0"/>
                <a:ea typeface="ヒラギノ角ゴ Pro W3" charset="0"/>
                <a:cs typeface="ヒラギノ角ゴ Pro W3" charset="0"/>
              </a:rPr>
              <a:t>P</a:t>
            </a:r>
            <a:r>
              <a:rPr lang="fr-CA" sz="1200" dirty="0" smtClean="0">
                <a:solidFill>
                  <a:srgbClr val="000000"/>
                </a:solidFill>
                <a:latin typeface="Arial" charset="0"/>
                <a:ea typeface="ヒラギノ角ゴ Pro W3" charset="0"/>
                <a:cs typeface="ヒラギノ角ゴ Pro W3" charset="0"/>
              </a:rPr>
              <a:t>lanification</a:t>
            </a:r>
            <a:endParaRPr kumimoji="0" lang="en-CA" sz="1200" b="0" i="0" u="none" strike="noStrike" cap="none" normalizeH="0" baseline="0" dirty="0">
              <a:ln>
                <a:noFill/>
              </a:ln>
              <a:solidFill>
                <a:srgbClr val="000000"/>
              </a:solidFill>
              <a:effectLst/>
              <a:latin typeface="Arial" charset="0"/>
              <a:ea typeface="ヒラギノ角ゴ Pro W3" charset="0"/>
              <a:cs typeface="ヒラギノ角ゴ Pro W3" charset="0"/>
            </a:endParaRPr>
          </a:p>
        </p:txBody>
      </p:sp>
    </p:spTree>
    <p:extLst>
      <p:ext uri="{BB962C8B-B14F-4D97-AF65-F5344CB8AC3E}">
        <p14:creationId xmlns:p14="http://schemas.microsoft.com/office/powerpoint/2010/main" val="1619852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2"/>
                                        </p:tgtEl>
                                        <p:attrNameLst>
                                          <p:attrName>style.visibility</p:attrName>
                                        </p:attrNameLst>
                                      </p:cBhvr>
                                      <p:to>
                                        <p:strVal val="visible"/>
                                      </p:to>
                                    </p:set>
                                  </p:childTnLst>
                                </p:cTn>
                              </p:par>
                              <p:par>
                                <p:cTn id="31" presetID="1" presetClass="entr" presetSubtype="0" fill="hold" grpId="1" nodeType="withEffect">
                                  <p:stCondLst>
                                    <p:cond delay="0"/>
                                  </p:stCondLst>
                                  <p:childTnLst>
                                    <p:set>
                                      <p:cBhvr>
                                        <p:cTn id="32" dur="1" fill="hold">
                                          <p:stCondLst>
                                            <p:cond delay="0"/>
                                          </p:stCondLst>
                                        </p:cTn>
                                        <p:tgtEl>
                                          <p:spTgt spid="32"/>
                                        </p:tgtEl>
                                        <p:attrNameLst>
                                          <p:attrName>style.visibility</p:attrName>
                                        </p:attrNameLst>
                                      </p:cBhvr>
                                      <p:to>
                                        <p:strVal val="visible"/>
                                      </p:to>
                                    </p:set>
                                  </p:childTnLst>
                                </p:cTn>
                              </p:par>
                              <p:par>
                                <p:cTn id="33" presetID="1" presetClass="entr" presetSubtype="0" fill="hold" grpId="1" nodeType="withEffect">
                                  <p:stCondLst>
                                    <p:cond delay="0"/>
                                  </p:stCondLst>
                                  <p:childTnLst>
                                    <p:set>
                                      <p:cBhvr>
                                        <p:cTn id="34" dur="1" fill="hold">
                                          <p:stCondLst>
                                            <p:cond delay="0"/>
                                          </p:stCondLst>
                                        </p:cTn>
                                        <p:tgtEl>
                                          <p:spTgt spid="3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8"/>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0"/>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3"/>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0"/>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84"/>
                                        </p:tgtEl>
                                        <p:attrNameLst>
                                          <p:attrName>style.visibility</p:attrName>
                                        </p:attrNameLst>
                                      </p:cBhvr>
                                      <p:to>
                                        <p:strVal val="visible"/>
                                      </p:to>
                                    </p:set>
                                  </p:childTnLst>
                                </p:cTn>
                              </p:par>
                              <p:par>
                                <p:cTn id="53" presetID="9" presetClass="emph" presetSubtype="0" grpId="1" nodeType="withEffect">
                                  <p:stCondLst>
                                    <p:cond delay="0"/>
                                  </p:stCondLst>
                                  <p:childTnLst>
                                    <p:set>
                                      <p:cBhvr rctx="PPT">
                                        <p:cTn id="54" dur="indefinite"/>
                                        <p:tgtEl>
                                          <p:spTgt spid="26"/>
                                        </p:tgtEl>
                                        <p:attrNameLst>
                                          <p:attrName>style.opacity</p:attrName>
                                        </p:attrNameLst>
                                      </p:cBhvr>
                                      <p:to>
                                        <p:strVal val="0.5"/>
                                      </p:to>
                                    </p:set>
                                    <p:animEffect filter="image" prLst="opacity: 0.5">
                                      <p:cBhvr rctx="IE">
                                        <p:cTn id="55" dur="indefinite"/>
                                        <p:tgtEl>
                                          <p:spTgt spid="26"/>
                                        </p:tgtEl>
                                      </p:cBhvr>
                                    </p:animEffect>
                                  </p:childTnLst>
                                </p:cTn>
                              </p:par>
                              <p:par>
                                <p:cTn id="56" presetID="9" presetClass="emph" presetSubtype="0" nodeType="withEffect">
                                  <p:stCondLst>
                                    <p:cond delay="0"/>
                                  </p:stCondLst>
                                  <p:childTnLst>
                                    <p:set>
                                      <p:cBhvr rctx="PPT">
                                        <p:cTn id="57" dur="indefinite"/>
                                        <p:tgtEl>
                                          <p:spTgt spid="18"/>
                                        </p:tgtEl>
                                        <p:attrNameLst>
                                          <p:attrName>style.opacity</p:attrName>
                                        </p:attrNameLst>
                                      </p:cBhvr>
                                      <p:to>
                                        <p:strVal val="0.5"/>
                                      </p:to>
                                    </p:set>
                                    <p:animEffect filter="image" prLst="opacity: 0.5">
                                      <p:cBhvr rctx="IE">
                                        <p:cTn id="58" dur="indefinite"/>
                                        <p:tgtEl>
                                          <p:spTgt spid="18"/>
                                        </p:tgtEl>
                                      </p:cBhvr>
                                    </p:animEffect>
                                  </p:childTnLst>
                                </p:cTn>
                              </p:par>
                              <p:par>
                                <p:cTn id="59" presetID="9" presetClass="emph" presetSubtype="0" nodeType="withEffect">
                                  <p:stCondLst>
                                    <p:cond delay="0"/>
                                  </p:stCondLst>
                                  <p:childTnLst>
                                    <p:set>
                                      <p:cBhvr rctx="PPT">
                                        <p:cTn id="60" dur="indefinite"/>
                                        <p:tgtEl>
                                          <p:spTgt spid="25"/>
                                        </p:tgtEl>
                                        <p:attrNameLst>
                                          <p:attrName>style.opacity</p:attrName>
                                        </p:attrNameLst>
                                      </p:cBhvr>
                                      <p:to>
                                        <p:strVal val="0.5"/>
                                      </p:to>
                                    </p:set>
                                    <p:animEffect filter="image" prLst="opacity: 0.5">
                                      <p:cBhvr rctx="IE">
                                        <p:cTn id="61" dur="indefinite"/>
                                        <p:tgtEl>
                                          <p:spTgt spid="25"/>
                                        </p:tgtEl>
                                      </p:cBhvr>
                                    </p:animEffect>
                                  </p:childTnLst>
                                </p:cTn>
                              </p:par>
                              <p:par>
                                <p:cTn id="62" presetID="9" presetClass="emph" presetSubtype="0" grpId="1" nodeType="withEffect">
                                  <p:stCondLst>
                                    <p:cond delay="0"/>
                                  </p:stCondLst>
                                  <p:childTnLst>
                                    <p:set>
                                      <p:cBhvr rctx="PPT">
                                        <p:cTn id="63" dur="indefinite"/>
                                        <p:tgtEl>
                                          <p:spTgt spid="10"/>
                                        </p:tgtEl>
                                        <p:attrNameLst>
                                          <p:attrName>style.opacity</p:attrName>
                                        </p:attrNameLst>
                                      </p:cBhvr>
                                      <p:to>
                                        <p:strVal val="0.5"/>
                                      </p:to>
                                    </p:set>
                                    <p:animEffect filter="image" prLst="opacity: 0.5">
                                      <p:cBhvr rctx="IE">
                                        <p:cTn id="64" dur="indefinite"/>
                                        <p:tgtEl>
                                          <p:spTgt spid="10"/>
                                        </p:tgtEl>
                                      </p:cBhvr>
                                    </p:animEffect>
                                  </p:childTnLst>
                                </p:cTn>
                              </p:par>
                              <p:par>
                                <p:cTn id="65" presetID="9" presetClass="emph" presetSubtype="0" grpId="1" nodeType="withEffect">
                                  <p:stCondLst>
                                    <p:cond delay="0"/>
                                  </p:stCondLst>
                                  <p:childTnLst>
                                    <p:set>
                                      <p:cBhvr rctx="PPT">
                                        <p:cTn id="66" dur="indefinite"/>
                                        <p:tgtEl>
                                          <p:spTgt spid="4"/>
                                        </p:tgtEl>
                                        <p:attrNameLst>
                                          <p:attrName>style.opacity</p:attrName>
                                        </p:attrNameLst>
                                      </p:cBhvr>
                                      <p:to>
                                        <p:strVal val="0.5"/>
                                      </p:to>
                                    </p:set>
                                    <p:animEffect filter="image" prLst="opacity: 0.5">
                                      <p:cBhvr rctx="IE">
                                        <p:cTn id="67" dur="indefinite"/>
                                        <p:tgtEl>
                                          <p:spTgt spid="4"/>
                                        </p:tgtEl>
                                      </p:cBhvr>
                                    </p:animEffect>
                                  </p:childTnLst>
                                </p:cTn>
                              </p:par>
                              <p:par>
                                <p:cTn id="68" presetID="9" presetClass="emph" presetSubtype="0" nodeType="withEffect">
                                  <p:stCondLst>
                                    <p:cond delay="0"/>
                                  </p:stCondLst>
                                  <p:childTnLst>
                                    <p:set>
                                      <p:cBhvr rctx="PPT">
                                        <p:cTn id="69" dur="indefinite"/>
                                        <p:tgtEl>
                                          <p:spTgt spid="60"/>
                                        </p:tgtEl>
                                        <p:attrNameLst>
                                          <p:attrName>style.opacity</p:attrName>
                                        </p:attrNameLst>
                                      </p:cBhvr>
                                      <p:to>
                                        <p:strVal val="0.5"/>
                                      </p:to>
                                    </p:set>
                                    <p:animEffect filter="image" prLst="opacity: 0.5">
                                      <p:cBhvr rctx="IE">
                                        <p:cTn id="70" dur="indefinite"/>
                                        <p:tgtEl>
                                          <p:spTgt spid="60"/>
                                        </p:tgtEl>
                                      </p:cBhvr>
                                    </p:animEffect>
                                  </p:childTnLst>
                                </p:cTn>
                              </p:par>
                              <p:par>
                                <p:cTn id="71" presetID="9" presetClass="emph" presetSubtype="0" nodeType="withEffect">
                                  <p:stCondLst>
                                    <p:cond delay="0"/>
                                  </p:stCondLst>
                                  <p:childTnLst>
                                    <p:set>
                                      <p:cBhvr rctx="PPT">
                                        <p:cTn id="72" dur="indefinite"/>
                                        <p:tgtEl>
                                          <p:spTgt spid="22"/>
                                        </p:tgtEl>
                                        <p:attrNameLst>
                                          <p:attrName>style.opacity</p:attrName>
                                        </p:attrNameLst>
                                      </p:cBhvr>
                                      <p:to>
                                        <p:strVal val="0.5"/>
                                      </p:to>
                                    </p:set>
                                    <p:animEffect filter="image" prLst="opacity: 0.5">
                                      <p:cBhvr rctx="IE">
                                        <p:cTn id="73" dur="indefinite"/>
                                        <p:tgtEl>
                                          <p:spTgt spid="22"/>
                                        </p:tgtEl>
                                      </p:cBhvr>
                                    </p:animEffect>
                                  </p:childTnLst>
                                </p:cTn>
                              </p:par>
                              <p:par>
                                <p:cTn id="74" presetID="9" presetClass="emph" presetSubtype="0" nodeType="withEffect">
                                  <p:stCondLst>
                                    <p:cond delay="0"/>
                                  </p:stCondLst>
                                  <p:childTnLst>
                                    <p:set>
                                      <p:cBhvr rctx="PPT">
                                        <p:cTn id="75" dur="indefinite"/>
                                        <p:tgtEl>
                                          <p:spTgt spid="61"/>
                                        </p:tgtEl>
                                        <p:attrNameLst>
                                          <p:attrName>style.opacity</p:attrName>
                                        </p:attrNameLst>
                                      </p:cBhvr>
                                      <p:to>
                                        <p:strVal val="0.5"/>
                                      </p:to>
                                    </p:set>
                                    <p:animEffect filter="image" prLst="opacity: 0.5">
                                      <p:cBhvr rctx="IE">
                                        <p:cTn id="76" dur="indefinite"/>
                                        <p:tgtEl>
                                          <p:spTgt spid="61"/>
                                        </p:tgtEl>
                                      </p:cBhvr>
                                    </p:animEffect>
                                  </p:childTnLst>
                                </p:cTn>
                              </p:par>
                              <p:par>
                                <p:cTn id="77" presetID="9" presetClass="emph" presetSubtype="0" grpId="1" nodeType="withEffect">
                                  <p:stCondLst>
                                    <p:cond delay="0"/>
                                  </p:stCondLst>
                                  <p:childTnLst>
                                    <p:set>
                                      <p:cBhvr rctx="PPT">
                                        <p:cTn id="78" dur="indefinite"/>
                                        <p:tgtEl>
                                          <p:spTgt spid="62"/>
                                        </p:tgtEl>
                                        <p:attrNameLst>
                                          <p:attrName>style.opacity</p:attrName>
                                        </p:attrNameLst>
                                      </p:cBhvr>
                                      <p:to>
                                        <p:strVal val="0.5"/>
                                      </p:to>
                                    </p:set>
                                    <p:animEffect filter="image" prLst="opacity: 0.5">
                                      <p:cBhvr rctx="IE">
                                        <p:cTn id="79" dur="indefinite"/>
                                        <p:tgtEl>
                                          <p:spTgt spid="62"/>
                                        </p:tgtEl>
                                      </p:cBhvr>
                                    </p:animEffect>
                                  </p:childTnLst>
                                </p:cTn>
                              </p:par>
                              <p:par>
                                <p:cTn id="80" presetID="9" presetClass="emph" presetSubtype="0" grpId="1" nodeType="withEffect">
                                  <p:stCondLst>
                                    <p:cond delay="0"/>
                                  </p:stCondLst>
                                  <p:childTnLst>
                                    <p:set>
                                      <p:cBhvr rctx="PPT">
                                        <p:cTn id="81" dur="indefinite"/>
                                        <p:tgtEl>
                                          <p:spTgt spid="100"/>
                                        </p:tgtEl>
                                        <p:attrNameLst>
                                          <p:attrName>style.opacity</p:attrName>
                                        </p:attrNameLst>
                                      </p:cBhvr>
                                      <p:to>
                                        <p:strVal val="0.5"/>
                                      </p:to>
                                    </p:set>
                                    <p:animEffect filter="image" prLst="opacity: 0.5">
                                      <p:cBhvr rctx="IE">
                                        <p:cTn id="82" dur="indefinite"/>
                                        <p:tgtEl>
                                          <p:spTgt spid="100"/>
                                        </p:tgtEl>
                                      </p:cBhvr>
                                    </p:animEffect>
                                  </p:childTnLst>
                                </p:cTn>
                              </p:par>
                              <p:par>
                                <p:cTn id="83" presetID="9" presetClass="emph" presetSubtype="0" grpId="1" nodeType="withEffect">
                                  <p:stCondLst>
                                    <p:cond delay="0"/>
                                  </p:stCondLst>
                                  <p:childTnLst>
                                    <p:set>
                                      <p:cBhvr rctx="PPT">
                                        <p:cTn id="84" dur="indefinite"/>
                                        <p:tgtEl>
                                          <p:spTgt spid="11"/>
                                        </p:tgtEl>
                                        <p:attrNameLst>
                                          <p:attrName>style.opacity</p:attrName>
                                        </p:attrNameLst>
                                      </p:cBhvr>
                                      <p:to>
                                        <p:strVal val="0.5"/>
                                      </p:to>
                                    </p:set>
                                    <p:animEffect filter="image" prLst="opacity: 0.5">
                                      <p:cBhvr rctx="IE">
                                        <p:cTn id="85" dur="indefinite"/>
                                        <p:tgtEl>
                                          <p:spTgt spid="11"/>
                                        </p:tgtEl>
                                      </p:cBhvr>
                                    </p:animEffect>
                                  </p:childTnLst>
                                </p:cTn>
                              </p:par>
                            </p:childTnLst>
                          </p:cTn>
                        </p:par>
                      </p:childTnLst>
                    </p:cTn>
                  </p:par>
                  <p:par>
                    <p:cTn id="86" fill="hold">
                      <p:stCondLst>
                        <p:cond delay="indefinite"/>
                      </p:stCondLst>
                      <p:childTnLst>
                        <p:par>
                          <p:cTn id="87" fill="hold">
                            <p:stCondLst>
                              <p:cond delay="0"/>
                            </p:stCondLst>
                            <p:childTnLst>
                              <p:par>
                                <p:cTn id="88" presetID="1" presetClass="entr" presetSubtype="0" fill="hold" grpId="0" nodeType="clickEffect">
                                  <p:stCondLst>
                                    <p:cond delay="0"/>
                                  </p:stCondLst>
                                  <p:childTnLst>
                                    <p:set>
                                      <p:cBhvr>
                                        <p:cTn id="89" dur="1" fill="hold">
                                          <p:stCondLst>
                                            <p:cond delay="0"/>
                                          </p:stCondLst>
                                        </p:cTn>
                                        <p:tgtEl>
                                          <p:spTgt spid="44"/>
                                        </p:tgtEl>
                                        <p:attrNameLst>
                                          <p:attrName>style.visibility</p:attrName>
                                        </p:attrNameLst>
                                      </p:cBhvr>
                                      <p:to>
                                        <p:strVal val="visible"/>
                                      </p:to>
                                    </p:set>
                                  </p:childTnLst>
                                </p:cTn>
                              </p:par>
                              <p:par>
                                <p:cTn id="90" presetID="9" presetClass="emph" presetSubtype="0" grpId="1" nodeType="withEffect">
                                  <p:stCondLst>
                                    <p:cond delay="0"/>
                                  </p:stCondLst>
                                  <p:childTnLst>
                                    <p:set>
                                      <p:cBhvr rctx="PPT">
                                        <p:cTn id="91" dur="indefinite"/>
                                        <p:tgtEl>
                                          <p:spTgt spid="38"/>
                                        </p:tgtEl>
                                        <p:attrNameLst>
                                          <p:attrName>style.opacity</p:attrName>
                                        </p:attrNameLst>
                                      </p:cBhvr>
                                      <p:to>
                                        <p:strVal val="0.5"/>
                                      </p:to>
                                    </p:set>
                                    <p:animEffect filter="image" prLst="opacity: 0.5">
                                      <p:cBhvr rctx="IE">
                                        <p:cTn id="92" dur="indefinite"/>
                                        <p:tgtEl>
                                          <p:spTgt spid="38"/>
                                        </p:tgtEl>
                                      </p:cBhvr>
                                    </p:animEffect>
                                  </p:childTnLst>
                                </p:cTn>
                              </p:par>
                              <p:par>
                                <p:cTn id="93" presetID="1" presetClass="entr" presetSubtype="0" fill="hold" grpId="0" nodeType="withEffect">
                                  <p:stCondLst>
                                    <p:cond delay="0"/>
                                  </p:stCondLst>
                                  <p:childTnLst>
                                    <p:set>
                                      <p:cBhvr>
                                        <p:cTn id="94" dur="1" fill="hold">
                                          <p:stCondLst>
                                            <p:cond delay="0"/>
                                          </p:stCondLst>
                                        </p:cTn>
                                        <p:tgtEl>
                                          <p:spTgt spid="45"/>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48"/>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49"/>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56"/>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50"/>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51"/>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46"/>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95"/>
                                        </p:tgtEl>
                                        <p:attrNameLst>
                                          <p:attrName>style.visibility</p:attrName>
                                        </p:attrNameLst>
                                      </p:cBhvr>
                                      <p:to>
                                        <p:strVal val="visible"/>
                                      </p:to>
                                    </p:set>
                                  </p:childTnLst>
                                </p:cTn>
                              </p:par>
                              <p:par>
                                <p:cTn id="109" presetID="1" presetClass="entr" presetSubtype="0" fill="hold" nodeType="withEffect">
                                  <p:stCondLst>
                                    <p:cond delay="0"/>
                                  </p:stCondLst>
                                  <p:childTnLst>
                                    <p:set>
                                      <p:cBhvr>
                                        <p:cTn id="110" dur="1" fill="hold">
                                          <p:stCondLst>
                                            <p:cond delay="0"/>
                                          </p:stCondLst>
                                        </p:cTn>
                                        <p:tgtEl>
                                          <p:spTgt spid="65"/>
                                        </p:tgtEl>
                                        <p:attrNameLst>
                                          <p:attrName>style.visibility</p:attrName>
                                        </p:attrNameLst>
                                      </p:cBhvr>
                                      <p:to>
                                        <p:strVal val="visible"/>
                                      </p:to>
                                    </p:set>
                                  </p:childTnLst>
                                </p:cTn>
                              </p:par>
                              <p:par>
                                <p:cTn id="111" presetID="9" presetClass="emph" presetSubtype="0" grpId="2" nodeType="withEffect">
                                  <p:stCondLst>
                                    <p:cond delay="0"/>
                                  </p:stCondLst>
                                  <p:childTnLst>
                                    <p:set>
                                      <p:cBhvr rctx="PPT">
                                        <p:cTn id="112" dur="indefinite"/>
                                        <p:tgtEl>
                                          <p:spTgt spid="32"/>
                                        </p:tgtEl>
                                        <p:attrNameLst>
                                          <p:attrName>style.opacity</p:attrName>
                                        </p:attrNameLst>
                                      </p:cBhvr>
                                      <p:to>
                                        <p:strVal val="0.5"/>
                                      </p:to>
                                    </p:set>
                                    <p:animEffect filter="image" prLst="opacity: 0.5">
                                      <p:cBhvr rctx="IE">
                                        <p:cTn id="113" dur="indefinite"/>
                                        <p:tgtEl>
                                          <p:spTgt spid="32"/>
                                        </p:tgtEl>
                                      </p:cBhvr>
                                    </p:animEffect>
                                  </p:childTnLst>
                                </p:cTn>
                              </p:par>
                              <p:par>
                                <p:cTn id="114" presetID="9" presetClass="emph" presetSubtype="0" grpId="2" nodeType="withEffect">
                                  <p:stCondLst>
                                    <p:cond delay="0"/>
                                  </p:stCondLst>
                                  <p:childTnLst>
                                    <p:set>
                                      <p:cBhvr rctx="PPT">
                                        <p:cTn id="115" dur="indefinite"/>
                                        <p:tgtEl>
                                          <p:spTgt spid="33"/>
                                        </p:tgtEl>
                                        <p:attrNameLst>
                                          <p:attrName>style.opacity</p:attrName>
                                        </p:attrNameLst>
                                      </p:cBhvr>
                                      <p:to>
                                        <p:strVal val="0.5"/>
                                      </p:to>
                                    </p:set>
                                    <p:animEffect filter="image" prLst="opacity: 0.5">
                                      <p:cBhvr rctx="IE">
                                        <p:cTn id="116" dur="indefinite"/>
                                        <p:tgtEl>
                                          <p:spTgt spid="33"/>
                                        </p:tgtEl>
                                      </p:cBhvr>
                                    </p:animEffect>
                                  </p:childTnLst>
                                </p:cTn>
                              </p:par>
                              <p:par>
                                <p:cTn id="117" presetID="9" presetClass="emph" presetSubtype="0" nodeType="withEffect">
                                  <p:stCondLst>
                                    <p:cond delay="0"/>
                                  </p:stCondLst>
                                  <p:childTnLst>
                                    <p:set>
                                      <p:cBhvr rctx="PPT">
                                        <p:cTn id="118" dur="indefinite"/>
                                        <p:tgtEl>
                                          <p:spTgt spid="36"/>
                                        </p:tgtEl>
                                        <p:attrNameLst>
                                          <p:attrName>style.opacity</p:attrName>
                                        </p:attrNameLst>
                                      </p:cBhvr>
                                      <p:to>
                                        <p:strVal val="0.5"/>
                                      </p:to>
                                    </p:set>
                                    <p:animEffect filter="image" prLst="opacity: 0.5">
                                      <p:cBhvr rctx="IE">
                                        <p:cTn id="119" dur="indefinite"/>
                                        <p:tgtEl>
                                          <p:spTgt spid="36"/>
                                        </p:tgtEl>
                                      </p:cBhvr>
                                    </p:animEffect>
                                  </p:childTnLst>
                                </p:cTn>
                              </p:par>
                              <p:par>
                                <p:cTn id="120" presetID="9" presetClass="emph" presetSubtype="0" nodeType="withEffect">
                                  <p:stCondLst>
                                    <p:cond delay="0"/>
                                  </p:stCondLst>
                                  <p:childTnLst>
                                    <p:set>
                                      <p:cBhvr rctx="PPT">
                                        <p:cTn id="121" dur="indefinite"/>
                                        <p:tgtEl>
                                          <p:spTgt spid="37"/>
                                        </p:tgtEl>
                                        <p:attrNameLst>
                                          <p:attrName>style.opacity</p:attrName>
                                        </p:attrNameLst>
                                      </p:cBhvr>
                                      <p:to>
                                        <p:strVal val="0.5"/>
                                      </p:to>
                                    </p:set>
                                    <p:animEffect filter="image" prLst="opacity: 0.5">
                                      <p:cBhvr rctx="IE">
                                        <p:cTn id="122" dur="indefinite"/>
                                        <p:tgtEl>
                                          <p:spTgt spid="37"/>
                                        </p:tgtEl>
                                      </p:cBhvr>
                                    </p:animEffect>
                                  </p:childTnLst>
                                </p:cTn>
                              </p:par>
                              <p:par>
                                <p:cTn id="123" presetID="9" presetClass="emph" presetSubtype="0" nodeType="withEffect">
                                  <p:stCondLst>
                                    <p:cond delay="0"/>
                                  </p:stCondLst>
                                  <p:childTnLst>
                                    <p:set>
                                      <p:cBhvr rctx="PPT">
                                        <p:cTn id="124" dur="indefinite"/>
                                        <p:tgtEl>
                                          <p:spTgt spid="30"/>
                                        </p:tgtEl>
                                        <p:attrNameLst>
                                          <p:attrName>style.opacity</p:attrName>
                                        </p:attrNameLst>
                                      </p:cBhvr>
                                      <p:to>
                                        <p:strVal val="0.5"/>
                                      </p:to>
                                    </p:set>
                                    <p:animEffect filter="image" prLst="opacity: 0.5">
                                      <p:cBhvr rctx="IE">
                                        <p:cTn id="125" dur="indefinite"/>
                                        <p:tgtEl>
                                          <p:spTgt spid="30"/>
                                        </p:tgtEl>
                                      </p:cBhvr>
                                    </p:animEffect>
                                  </p:childTnLst>
                                </p:cTn>
                              </p:par>
                              <p:par>
                                <p:cTn id="126" presetID="9" presetClass="emph" presetSubtype="0" nodeType="withEffect">
                                  <p:stCondLst>
                                    <p:cond delay="0"/>
                                  </p:stCondLst>
                                  <p:childTnLst>
                                    <p:set>
                                      <p:cBhvr rctx="PPT">
                                        <p:cTn id="127" dur="indefinite"/>
                                        <p:tgtEl>
                                          <p:spTgt spid="40"/>
                                        </p:tgtEl>
                                        <p:attrNameLst>
                                          <p:attrName>style.opacity</p:attrName>
                                        </p:attrNameLst>
                                      </p:cBhvr>
                                      <p:to>
                                        <p:strVal val="0.5"/>
                                      </p:to>
                                    </p:set>
                                    <p:animEffect filter="image" prLst="opacity: 0.5">
                                      <p:cBhvr rctx="IE">
                                        <p:cTn id="128" dur="indefinite"/>
                                        <p:tgtEl>
                                          <p:spTgt spid="40"/>
                                        </p:tgtEl>
                                      </p:cBhvr>
                                    </p:animEffect>
                                  </p:childTnLst>
                                </p:cTn>
                              </p:par>
                              <p:par>
                                <p:cTn id="129" presetID="9" presetClass="emph" presetSubtype="0" nodeType="withEffect">
                                  <p:stCondLst>
                                    <p:cond delay="0"/>
                                  </p:stCondLst>
                                  <p:childTnLst>
                                    <p:set>
                                      <p:cBhvr rctx="PPT">
                                        <p:cTn id="130" dur="indefinite"/>
                                        <p:tgtEl>
                                          <p:spTgt spid="84"/>
                                        </p:tgtEl>
                                        <p:attrNameLst>
                                          <p:attrName>style.opacity</p:attrName>
                                        </p:attrNameLst>
                                      </p:cBhvr>
                                      <p:to>
                                        <p:strVal val="0.5"/>
                                      </p:to>
                                    </p:set>
                                    <p:animEffect filter="image" prLst="opacity: 0.5">
                                      <p:cBhvr rctx="IE">
                                        <p:cTn id="131" dur="indefinite"/>
                                        <p:tgtEl>
                                          <p:spTgt spid="84"/>
                                        </p:tgtEl>
                                      </p:cBhvr>
                                    </p:animEffect>
                                  </p:childTnLst>
                                </p:cTn>
                              </p:par>
                            </p:childTnLst>
                          </p:cTn>
                        </p:par>
                      </p:childTnLst>
                    </p:cTn>
                  </p:par>
                  <p:par>
                    <p:cTn id="132" fill="hold">
                      <p:stCondLst>
                        <p:cond delay="indefinite"/>
                      </p:stCondLst>
                      <p:childTnLst>
                        <p:par>
                          <p:cTn id="133" fill="hold">
                            <p:stCondLst>
                              <p:cond delay="0"/>
                            </p:stCondLst>
                            <p:childTnLst>
                              <p:par>
                                <p:cTn id="134" presetID="1" presetClass="entr" presetSubtype="0" fill="hold" grpId="0" nodeType="clickEffect">
                                  <p:stCondLst>
                                    <p:cond delay="0"/>
                                  </p:stCondLst>
                                  <p:childTnLst>
                                    <p:set>
                                      <p:cBhvr>
                                        <p:cTn id="135" dur="1" fill="hold">
                                          <p:stCondLst>
                                            <p:cond delay="0"/>
                                          </p:stCondLst>
                                        </p:cTn>
                                        <p:tgtEl>
                                          <p:spTgt spid="53"/>
                                        </p:tgtEl>
                                        <p:attrNameLst>
                                          <p:attrName>style.visibility</p:attrName>
                                        </p:attrNameLst>
                                      </p:cBhvr>
                                      <p:to>
                                        <p:strVal val="visible"/>
                                      </p:to>
                                    </p:set>
                                  </p:childTnLst>
                                </p:cTn>
                              </p:par>
                              <p:par>
                                <p:cTn id="136" presetID="9" presetClass="emph" presetSubtype="0" grpId="1" nodeType="withEffect">
                                  <p:stCondLst>
                                    <p:cond delay="0"/>
                                  </p:stCondLst>
                                  <p:childTnLst>
                                    <p:set>
                                      <p:cBhvr rctx="PPT">
                                        <p:cTn id="137" dur="indefinite"/>
                                        <p:tgtEl>
                                          <p:spTgt spid="44"/>
                                        </p:tgtEl>
                                        <p:attrNameLst>
                                          <p:attrName>style.opacity</p:attrName>
                                        </p:attrNameLst>
                                      </p:cBhvr>
                                      <p:to>
                                        <p:strVal val="0.5"/>
                                      </p:to>
                                    </p:set>
                                    <p:animEffect filter="image" prLst="opacity: 0.5">
                                      <p:cBhvr rctx="IE">
                                        <p:cTn id="138" dur="indefinite"/>
                                        <p:tgtEl>
                                          <p:spTgt spid="44"/>
                                        </p:tgtEl>
                                      </p:cBhvr>
                                    </p:animEffect>
                                  </p:childTnLst>
                                </p:cTn>
                              </p:par>
                              <p:par>
                                <p:cTn id="139" presetID="9" presetClass="emph" presetSubtype="0" grpId="1" nodeType="withEffect">
                                  <p:stCondLst>
                                    <p:cond delay="0"/>
                                  </p:stCondLst>
                                  <p:childTnLst>
                                    <p:set>
                                      <p:cBhvr rctx="PPT">
                                        <p:cTn id="140" dur="indefinite"/>
                                        <p:tgtEl>
                                          <p:spTgt spid="45"/>
                                        </p:tgtEl>
                                        <p:attrNameLst>
                                          <p:attrName>style.opacity</p:attrName>
                                        </p:attrNameLst>
                                      </p:cBhvr>
                                      <p:to>
                                        <p:strVal val="0.5"/>
                                      </p:to>
                                    </p:set>
                                    <p:animEffect filter="image" prLst="opacity: 0.5">
                                      <p:cBhvr rctx="IE">
                                        <p:cTn id="141" dur="indefinite"/>
                                        <p:tgtEl>
                                          <p:spTgt spid="45"/>
                                        </p:tgtEl>
                                      </p:cBhvr>
                                    </p:animEffect>
                                  </p:childTnLst>
                                </p:cTn>
                              </p:par>
                              <p:par>
                                <p:cTn id="142" presetID="9" presetClass="emph" presetSubtype="0" nodeType="withEffect">
                                  <p:stCondLst>
                                    <p:cond delay="0"/>
                                  </p:stCondLst>
                                  <p:childTnLst>
                                    <p:set>
                                      <p:cBhvr rctx="PPT">
                                        <p:cTn id="143" dur="indefinite"/>
                                        <p:tgtEl>
                                          <p:spTgt spid="48"/>
                                        </p:tgtEl>
                                        <p:attrNameLst>
                                          <p:attrName>style.opacity</p:attrName>
                                        </p:attrNameLst>
                                      </p:cBhvr>
                                      <p:to>
                                        <p:strVal val="0.5"/>
                                      </p:to>
                                    </p:set>
                                    <p:animEffect filter="image" prLst="opacity: 0.5">
                                      <p:cBhvr rctx="IE">
                                        <p:cTn id="144" dur="indefinite"/>
                                        <p:tgtEl>
                                          <p:spTgt spid="48"/>
                                        </p:tgtEl>
                                      </p:cBhvr>
                                    </p:animEffect>
                                  </p:childTnLst>
                                </p:cTn>
                              </p:par>
                              <p:par>
                                <p:cTn id="145" presetID="9" presetClass="emph" presetSubtype="0" nodeType="withEffect">
                                  <p:stCondLst>
                                    <p:cond delay="0"/>
                                  </p:stCondLst>
                                  <p:childTnLst>
                                    <p:set>
                                      <p:cBhvr rctx="PPT">
                                        <p:cTn id="146" dur="indefinite"/>
                                        <p:tgtEl>
                                          <p:spTgt spid="49"/>
                                        </p:tgtEl>
                                        <p:attrNameLst>
                                          <p:attrName>style.opacity</p:attrName>
                                        </p:attrNameLst>
                                      </p:cBhvr>
                                      <p:to>
                                        <p:strVal val="0.5"/>
                                      </p:to>
                                    </p:set>
                                    <p:animEffect filter="image" prLst="opacity: 0.5">
                                      <p:cBhvr rctx="IE">
                                        <p:cTn id="147" dur="indefinite"/>
                                        <p:tgtEl>
                                          <p:spTgt spid="49"/>
                                        </p:tgtEl>
                                      </p:cBhvr>
                                    </p:animEffect>
                                  </p:childTnLst>
                                </p:cTn>
                              </p:par>
                              <p:par>
                                <p:cTn id="148" presetID="9" presetClass="emph" presetSubtype="0" nodeType="withEffect">
                                  <p:stCondLst>
                                    <p:cond delay="0"/>
                                  </p:stCondLst>
                                  <p:childTnLst>
                                    <p:set>
                                      <p:cBhvr rctx="PPT">
                                        <p:cTn id="149" dur="indefinite"/>
                                        <p:tgtEl>
                                          <p:spTgt spid="51"/>
                                        </p:tgtEl>
                                        <p:attrNameLst>
                                          <p:attrName>style.opacity</p:attrName>
                                        </p:attrNameLst>
                                      </p:cBhvr>
                                      <p:to>
                                        <p:strVal val="0.5"/>
                                      </p:to>
                                    </p:set>
                                    <p:animEffect filter="image" prLst="opacity: 0.5">
                                      <p:cBhvr rctx="IE">
                                        <p:cTn id="150" dur="indefinite"/>
                                        <p:tgtEl>
                                          <p:spTgt spid="51"/>
                                        </p:tgtEl>
                                      </p:cBhvr>
                                    </p:animEffect>
                                  </p:childTnLst>
                                </p:cTn>
                              </p:par>
                              <p:par>
                                <p:cTn id="151" presetID="9" presetClass="emph" presetSubtype="0" grpId="1" nodeType="withEffect">
                                  <p:stCondLst>
                                    <p:cond delay="0"/>
                                  </p:stCondLst>
                                  <p:childTnLst>
                                    <p:set>
                                      <p:cBhvr rctx="PPT">
                                        <p:cTn id="152" dur="indefinite"/>
                                        <p:tgtEl>
                                          <p:spTgt spid="46"/>
                                        </p:tgtEl>
                                        <p:attrNameLst>
                                          <p:attrName>style.opacity</p:attrName>
                                        </p:attrNameLst>
                                      </p:cBhvr>
                                      <p:to>
                                        <p:strVal val="0.5"/>
                                      </p:to>
                                    </p:set>
                                    <p:animEffect filter="image" prLst="opacity: 0.5">
                                      <p:cBhvr rctx="IE">
                                        <p:cTn id="153" dur="indefinite"/>
                                        <p:tgtEl>
                                          <p:spTgt spid="46"/>
                                        </p:tgtEl>
                                      </p:cBhvr>
                                    </p:animEffect>
                                  </p:childTnLst>
                                </p:cTn>
                              </p:par>
                              <p:par>
                                <p:cTn id="154" presetID="9" presetClass="emph" presetSubtype="0" nodeType="withEffect">
                                  <p:stCondLst>
                                    <p:cond delay="0"/>
                                  </p:stCondLst>
                                  <p:childTnLst>
                                    <p:set>
                                      <p:cBhvr rctx="PPT">
                                        <p:cTn id="155" dur="indefinite"/>
                                        <p:tgtEl>
                                          <p:spTgt spid="95"/>
                                        </p:tgtEl>
                                        <p:attrNameLst>
                                          <p:attrName>style.opacity</p:attrName>
                                        </p:attrNameLst>
                                      </p:cBhvr>
                                      <p:to>
                                        <p:strVal val="0.5"/>
                                      </p:to>
                                    </p:set>
                                    <p:animEffect filter="image" prLst="opacity: 0.5">
                                      <p:cBhvr rctx="IE">
                                        <p:cTn id="156" dur="indefinite"/>
                                        <p:tgtEl>
                                          <p:spTgt spid="95"/>
                                        </p:tgtEl>
                                      </p:cBhvr>
                                    </p:animEffect>
                                  </p:childTnLst>
                                </p:cTn>
                              </p:par>
                              <p:par>
                                <p:cTn id="157" presetID="9" presetClass="emph" presetSubtype="0" nodeType="withEffect">
                                  <p:stCondLst>
                                    <p:cond delay="0"/>
                                  </p:stCondLst>
                                  <p:childTnLst>
                                    <p:set>
                                      <p:cBhvr rctx="PPT">
                                        <p:cTn id="158" dur="indefinite"/>
                                        <p:tgtEl>
                                          <p:spTgt spid="65"/>
                                        </p:tgtEl>
                                        <p:attrNameLst>
                                          <p:attrName>style.opacity</p:attrName>
                                        </p:attrNameLst>
                                      </p:cBhvr>
                                      <p:to>
                                        <p:strVal val="0.5"/>
                                      </p:to>
                                    </p:set>
                                    <p:animEffect filter="image" prLst="opacity: 0.5">
                                      <p:cBhvr rctx="IE">
                                        <p:cTn id="159" dur="indefinite"/>
                                        <p:tgtEl>
                                          <p:spTgt spid="65"/>
                                        </p:tgtEl>
                                      </p:cBhvr>
                                    </p:animEffect>
                                  </p:childTnLst>
                                </p:cTn>
                              </p:par>
                              <p:par>
                                <p:cTn id="160" presetID="9" presetClass="emph" presetSubtype="0" grpId="1" nodeType="withEffect">
                                  <p:stCondLst>
                                    <p:cond delay="0"/>
                                  </p:stCondLst>
                                  <p:childTnLst>
                                    <p:set>
                                      <p:cBhvr rctx="PPT">
                                        <p:cTn id="161" dur="indefinite"/>
                                        <p:tgtEl>
                                          <p:spTgt spid="50"/>
                                        </p:tgtEl>
                                        <p:attrNameLst>
                                          <p:attrName>style.opacity</p:attrName>
                                        </p:attrNameLst>
                                      </p:cBhvr>
                                      <p:to>
                                        <p:strVal val="0.5"/>
                                      </p:to>
                                    </p:set>
                                    <p:animEffect filter="image" prLst="opacity: 0.5">
                                      <p:cBhvr rctx="IE">
                                        <p:cTn id="162" dur="indefinite"/>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10" grpId="0" animBg="1"/>
      <p:bldP spid="10" grpId="1" animBg="1"/>
      <p:bldP spid="11" grpId="0" animBg="1"/>
      <p:bldP spid="11" grpId="1" animBg="1"/>
      <p:bldP spid="26" grpId="0" animBg="1"/>
      <p:bldP spid="26" grpId="1" animBg="1"/>
      <p:bldP spid="32" grpId="0" animBg="1"/>
      <p:bldP spid="32" grpId="1" animBg="1"/>
      <p:bldP spid="32" grpId="2" animBg="1"/>
      <p:bldP spid="33" grpId="0" animBg="1"/>
      <p:bldP spid="33" grpId="1" animBg="1"/>
      <p:bldP spid="33" grpId="2" animBg="1"/>
      <p:bldP spid="34" grpId="0" animBg="1"/>
      <p:bldP spid="38" grpId="0" animBg="1"/>
      <p:bldP spid="38" grpId="1" animBg="1"/>
      <p:bldP spid="44" grpId="0" animBg="1"/>
      <p:bldP spid="44" grpId="1" animBg="1"/>
      <p:bldP spid="45" grpId="0" animBg="1"/>
      <p:bldP spid="45" grpId="1" animBg="1"/>
      <p:bldP spid="46" grpId="0" animBg="1"/>
      <p:bldP spid="46" grpId="1" animBg="1"/>
      <p:bldP spid="50" grpId="0" animBg="1"/>
      <p:bldP spid="50" grpId="1" animBg="1"/>
      <p:bldP spid="53" grpId="0"/>
      <p:bldP spid="62" grpId="0" animBg="1"/>
      <p:bldP spid="62" grpId="1" animBg="1"/>
      <p:bldP spid="100" grpId="0" animBg="1"/>
      <p:bldP spid="100" grpId="1"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2">
            <a:extLst>
              <a:ext uri="{FF2B5EF4-FFF2-40B4-BE49-F238E27FC236}">
                <a16:creationId xmlns="" xmlns:a16="http://schemas.microsoft.com/office/drawing/2014/main" id="{2C64CE8F-6DC1-7B46-AA41-065734F9FFFA}"/>
              </a:ext>
            </a:extLst>
          </p:cNvPr>
          <p:cNvSpPr>
            <a:spLocks noGrp="1" noChangeArrowheads="1"/>
          </p:cNvSpPr>
          <p:nvPr>
            <p:ph type="title"/>
          </p:nvPr>
        </p:nvSpPr>
        <p:spPr>
          <a:xfrm>
            <a:off x="666737" y="74712"/>
            <a:ext cx="10363200" cy="762000"/>
          </a:xfrm>
          <a:prstGeom prst="rect">
            <a:avLst/>
          </a:prstGeom>
        </p:spPr>
        <p:txBody>
          <a:bodyPr/>
          <a:lstStyle/>
          <a:p>
            <a:pPr eaLnBrk="1" hangingPunct="1"/>
            <a:r>
              <a:rPr lang="fr-CA" altLang="fr-FR" dirty="0"/>
              <a:t/>
            </a:r>
            <a:br>
              <a:rPr lang="fr-CA" altLang="fr-FR" dirty="0"/>
            </a:br>
            <a:r>
              <a:rPr lang="fr-CA" dirty="0" smtClean="0"/>
              <a:t>La </a:t>
            </a:r>
            <a:r>
              <a:rPr lang="fr-CA" dirty="0" err="1" smtClean="0"/>
              <a:t>re</a:t>
            </a:r>
            <a:r>
              <a:rPr lang="fr-CA" dirty="0" smtClean="0"/>
              <a:t>-planification: une itération les liens</a:t>
            </a:r>
            <a:endParaRPr lang="fr-CA" altLang="fr-FR" dirty="0"/>
          </a:p>
        </p:txBody>
      </p:sp>
      <p:sp>
        <p:nvSpPr>
          <p:cNvPr id="10243" name="Espace réservé du numéro de diapositive 1">
            <a:extLst>
              <a:ext uri="{FF2B5EF4-FFF2-40B4-BE49-F238E27FC236}">
                <a16:creationId xmlns="" xmlns:a16="http://schemas.microsoft.com/office/drawing/2014/main" id="{A32D7E7E-5EC9-B640-8806-5F060AD25EEB}"/>
              </a:ext>
            </a:extLst>
          </p:cNvPr>
          <p:cNvSpPr>
            <a:spLocks noGrp="1"/>
          </p:cNvSpPr>
          <p:nvPr>
            <p:ph type="sldNum" sz="quarter" idx="10"/>
          </p:nvPr>
        </p:nvSpPr>
        <p:spPr>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defRPr sz="2400">
                <a:solidFill>
                  <a:schemeClr val="tx1"/>
                </a:solidFill>
                <a:latin typeface="Arial" panose="020B0604020202020204" pitchFamily="34" charset="0"/>
                <a:ea typeface="ヒラギノ角ゴ Pro W3" panose="020B0300000000000000" pitchFamily="34" charset="-128"/>
                <a:cs typeface="ヒラギノ角ゴ Pro W3" panose="020B0300000000000000" pitchFamily="34" charset="-128"/>
              </a:defRPr>
            </a:lvl1pPr>
            <a:lvl2pPr marL="742950" indent="-285750">
              <a:spcBef>
                <a:spcPct val="20000"/>
              </a:spcBef>
              <a:buSzPct val="90000"/>
              <a:buFont typeface="Courier New" panose="02070309020205020404" pitchFamily="49" charset="0"/>
              <a:buBlip>
                <a:blip r:embed="rId3"/>
              </a:buBlip>
              <a:defRPr sz="2200">
                <a:solidFill>
                  <a:srgbClr val="000000"/>
                </a:solidFill>
                <a:latin typeface="Arial" panose="020B0604020202020204" pitchFamily="34" charset="0"/>
                <a:ea typeface="ヒラギノ角ゴ Pro W3" panose="020B0300000000000000" pitchFamily="34" charset="-128"/>
                <a:cs typeface="ヒラギノ角ゴ Pro W3" panose="020B0300000000000000" pitchFamily="34" charset="-128"/>
              </a:defRPr>
            </a:lvl2pPr>
            <a:lvl3pPr marL="1143000" indent="-228600">
              <a:spcBef>
                <a:spcPct val="20000"/>
              </a:spcBef>
              <a:buSzPct val="70000"/>
              <a:buBlip>
                <a:blip r:embed="rId3"/>
              </a:buBlip>
              <a:defRPr sz="2000">
                <a:solidFill>
                  <a:srgbClr val="000000"/>
                </a:solidFill>
                <a:latin typeface="Arial" panose="020B0604020202020204" pitchFamily="34" charset="0"/>
                <a:ea typeface="ヒラギノ角ゴ Pro W3" panose="020B0300000000000000" pitchFamily="34" charset="-128"/>
                <a:cs typeface="ヒラギノ角ゴ Pro W3" panose="020B0300000000000000" pitchFamily="34" charset="-128"/>
              </a:defRPr>
            </a:lvl3pPr>
            <a:lvl4pPr marL="1600200" indent="-228600">
              <a:spcBef>
                <a:spcPct val="20000"/>
              </a:spcBef>
              <a:buChar char="–"/>
              <a:defRPr sz="2000">
                <a:solidFill>
                  <a:schemeClr val="tx1"/>
                </a:solidFill>
                <a:latin typeface="Helvetica" pitchFamily="2" charset="0"/>
                <a:ea typeface="ヒラギノ角ゴ Pro W3" panose="020B0300000000000000" pitchFamily="34" charset="-128"/>
                <a:cs typeface="ヒラギノ角ゴ Pro W3" panose="020B0300000000000000" pitchFamily="34" charset="-128"/>
              </a:defRPr>
            </a:lvl4pPr>
            <a:lvl5pPr marL="2057400" indent="-228600">
              <a:spcBef>
                <a:spcPct val="20000"/>
              </a:spcBef>
              <a:buChar char="»"/>
              <a:defRPr sz="2000">
                <a:solidFill>
                  <a:schemeClr val="tx1"/>
                </a:solidFill>
                <a:latin typeface="Helvetica" pitchFamily="2" charset="0"/>
                <a:ea typeface="ヒラギノ角ゴ Pro W3" panose="020B0300000000000000" pitchFamily="34" charset="-128"/>
                <a:cs typeface="ヒラギノ角ゴ Pro W3" panose="020B0300000000000000" pitchFamily="34" charset="-128"/>
              </a:defRPr>
            </a:lvl5pPr>
            <a:lvl6pPr marL="2514600" indent="-228600" eaLnBrk="0" fontAlgn="base" hangingPunct="0">
              <a:spcBef>
                <a:spcPct val="20000"/>
              </a:spcBef>
              <a:spcAft>
                <a:spcPct val="0"/>
              </a:spcAft>
              <a:buChar char="»"/>
              <a:defRPr sz="2000">
                <a:solidFill>
                  <a:schemeClr val="tx1"/>
                </a:solidFill>
                <a:latin typeface="Helvetica" pitchFamily="2" charset="0"/>
                <a:ea typeface="ヒラギノ角ゴ Pro W3" panose="020B0300000000000000" pitchFamily="34" charset="-128"/>
                <a:cs typeface="ヒラギノ角ゴ Pro W3" panose="020B0300000000000000" pitchFamily="34" charset="-128"/>
              </a:defRPr>
            </a:lvl6pPr>
            <a:lvl7pPr marL="2971800" indent="-228600" eaLnBrk="0" fontAlgn="base" hangingPunct="0">
              <a:spcBef>
                <a:spcPct val="20000"/>
              </a:spcBef>
              <a:spcAft>
                <a:spcPct val="0"/>
              </a:spcAft>
              <a:buChar char="»"/>
              <a:defRPr sz="2000">
                <a:solidFill>
                  <a:schemeClr val="tx1"/>
                </a:solidFill>
                <a:latin typeface="Helvetica" pitchFamily="2" charset="0"/>
                <a:ea typeface="ヒラギノ角ゴ Pro W3" panose="020B0300000000000000" pitchFamily="34" charset="-128"/>
                <a:cs typeface="ヒラギノ角ゴ Pro W3" panose="020B0300000000000000" pitchFamily="34" charset="-128"/>
              </a:defRPr>
            </a:lvl7pPr>
            <a:lvl8pPr marL="3429000" indent="-228600" eaLnBrk="0" fontAlgn="base" hangingPunct="0">
              <a:spcBef>
                <a:spcPct val="20000"/>
              </a:spcBef>
              <a:spcAft>
                <a:spcPct val="0"/>
              </a:spcAft>
              <a:buChar char="»"/>
              <a:defRPr sz="2000">
                <a:solidFill>
                  <a:schemeClr val="tx1"/>
                </a:solidFill>
                <a:latin typeface="Helvetica" pitchFamily="2" charset="0"/>
                <a:ea typeface="ヒラギノ角ゴ Pro W3" panose="020B0300000000000000" pitchFamily="34" charset="-128"/>
                <a:cs typeface="ヒラギノ角ゴ Pro W3" panose="020B0300000000000000" pitchFamily="34" charset="-128"/>
              </a:defRPr>
            </a:lvl8pPr>
            <a:lvl9pPr marL="3886200" indent="-228600" eaLnBrk="0" fontAlgn="base" hangingPunct="0">
              <a:spcBef>
                <a:spcPct val="20000"/>
              </a:spcBef>
              <a:spcAft>
                <a:spcPct val="0"/>
              </a:spcAft>
              <a:buChar char="»"/>
              <a:defRPr sz="2000">
                <a:solidFill>
                  <a:schemeClr val="tx1"/>
                </a:solidFill>
                <a:latin typeface="Helvetica" pitchFamily="2" charset="0"/>
                <a:ea typeface="ヒラギノ角ゴ Pro W3" panose="020B0300000000000000" pitchFamily="34" charset="-128"/>
                <a:cs typeface="ヒラギノ角ゴ Pro W3" panose="020B0300000000000000" pitchFamily="34" charset="-128"/>
              </a:defRPr>
            </a:lvl9pPr>
          </a:lstStyle>
          <a:p>
            <a:pPr>
              <a:spcBef>
                <a:spcPct val="0"/>
              </a:spcBef>
            </a:pPr>
            <a:fld id="{9FBA7238-3D46-9545-868D-82165EA7AAB4}" type="slidenum">
              <a:rPr lang="fr-FR" altLang="fr-FR" sz="1300" smtClean="0">
                <a:solidFill>
                  <a:srgbClr val="000000"/>
                </a:solidFill>
              </a:rPr>
              <a:pPr>
                <a:spcBef>
                  <a:spcPct val="0"/>
                </a:spcBef>
              </a:pPr>
              <a:t>7</a:t>
            </a:fld>
            <a:endParaRPr lang="fr-FR" altLang="fr-FR" sz="1100">
              <a:solidFill>
                <a:srgbClr val="000000"/>
              </a:solidFill>
            </a:endParaRPr>
          </a:p>
        </p:txBody>
      </p:sp>
      <p:sp>
        <p:nvSpPr>
          <p:cNvPr id="10" name="Ellipse 9"/>
          <p:cNvSpPr/>
          <p:nvPr/>
        </p:nvSpPr>
        <p:spPr bwMode="auto">
          <a:xfrm>
            <a:off x="839416" y="1677380"/>
            <a:ext cx="1080120" cy="936104"/>
          </a:xfrm>
          <a:prstGeom prst="ellipse">
            <a:avLst/>
          </a:prstGeom>
          <a:noFill/>
          <a:ln w="25400" cap="flat" cmpd="sng" algn="ctr">
            <a:solidFill>
              <a:srgbClr val="00B05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fr-CA" sz="2000" b="0" i="0" u="none" strike="noStrike" cap="none" normalizeH="0" baseline="0" dirty="0" smtClean="0">
                <a:ln>
                  <a:noFill/>
                </a:ln>
                <a:solidFill>
                  <a:srgbClr val="00B050"/>
                </a:solidFill>
                <a:effectLst/>
                <a:latin typeface="Arial" charset="0"/>
                <a:ea typeface="ヒラギノ角ゴ Pro W3" charset="0"/>
                <a:cs typeface="ヒラギノ角ゴ Pro W3" charset="0"/>
              </a:rPr>
              <a:t>CPF</a:t>
            </a:r>
            <a:endParaRPr kumimoji="0" lang="fr-CA" sz="2000" b="0" i="0" u="none" strike="noStrike" cap="none" normalizeH="0" baseline="0" dirty="0">
              <a:ln>
                <a:noFill/>
              </a:ln>
              <a:solidFill>
                <a:srgbClr val="00B050"/>
              </a:solidFill>
              <a:effectLst/>
              <a:latin typeface="Arial" charset="0"/>
              <a:ea typeface="ヒラギノ角ゴ Pro W3" charset="0"/>
              <a:cs typeface="ヒラギノ角ゴ Pro W3" charset="0"/>
            </a:endParaRPr>
          </a:p>
        </p:txBody>
      </p:sp>
      <p:sp>
        <p:nvSpPr>
          <p:cNvPr id="11" name="Ellipse 10"/>
          <p:cNvSpPr/>
          <p:nvPr/>
        </p:nvSpPr>
        <p:spPr bwMode="auto">
          <a:xfrm>
            <a:off x="1415480" y="4221088"/>
            <a:ext cx="1080120" cy="936104"/>
          </a:xfrm>
          <a:prstGeom prst="ellipse">
            <a:avLst/>
          </a:prstGeom>
          <a:noFill/>
          <a:ln w="25400" cap="flat" cmpd="sng" algn="ctr">
            <a:solidFill>
              <a:srgbClr val="00B0F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fr-CA" sz="2000" b="0" i="0" u="none" strike="noStrike" cap="none" normalizeH="0" baseline="0" dirty="0" smtClean="0">
                <a:ln>
                  <a:noFill/>
                </a:ln>
                <a:solidFill>
                  <a:srgbClr val="00B0F0"/>
                </a:solidFill>
                <a:effectLst/>
                <a:latin typeface="Arial" charset="0"/>
                <a:ea typeface="ヒラギノ角ゴ Pro W3" charset="0"/>
                <a:cs typeface="ヒラギノ角ゴ Pro W3" charset="0"/>
              </a:rPr>
              <a:t>TAC</a:t>
            </a:r>
            <a:endParaRPr kumimoji="0" lang="fr-CA" sz="2000" b="0" i="0" u="none" strike="noStrike" cap="none" normalizeH="0" baseline="0" dirty="0">
              <a:ln>
                <a:noFill/>
              </a:ln>
              <a:solidFill>
                <a:srgbClr val="00B0F0"/>
              </a:solidFill>
              <a:effectLst/>
              <a:latin typeface="Arial" charset="0"/>
              <a:ea typeface="ヒラギノ角ゴ Pro W3" charset="0"/>
              <a:cs typeface="ヒラギノ角ゴ Pro W3" charset="0"/>
            </a:endParaRPr>
          </a:p>
        </p:txBody>
      </p:sp>
      <p:cxnSp>
        <p:nvCxnSpPr>
          <p:cNvPr id="18" name="Connecteur droit avec flèche 17"/>
          <p:cNvCxnSpPr>
            <a:stCxn id="4" idx="4"/>
            <a:endCxn id="11" idx="0"/>
          </p:cNvCxnSpPr>
          <p:nvPr/>
        </p:nvCxnSpPr>
        <p:spPr bwMode="auto">
          <a:xfrm>
            <a:off x="1942379" y="3853165"/>
            <a:ext cx="13161" cy="367923"/>
          </a:xfrm>
          <a:prstGeom prst="straightConnector1">
            <a:avLst/>
          </a:prstGeom>
          <a:solidFill>
            <a:schemeClr val="accent1"/>
          </a:solidFill>
          <a:ln w="25400" cap="flat" cmpd="sng" algn="ctr">
            <a:solidFill>
              <a:srgbClr val="0070C0"/>
            </a:solidFill>
            <a:prstDash val="solid"/>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22" name="Connecteur en angle 21"/>
          <p:cNvCxnSpPr>
            <a:stCxn id="10" idx="2"/>
            <a:endCxn id="11" idx="2"/>
          </p:cNvCxnSpPr>
          <p:nvPr/>
        </p:nvCxnSpPr>
        <p:spPr bwMode="auto">
          <a:xfrm rot="10800000" flipH="1" flipV="1">
            <a:off x="839416" y="2145432"/>
            <a:ext cx="576064" cy="2543708"/>
          </a:xfrm>
          <a:prstGeom prst="bentConnector3">
            <a:avLst>
              <a:gd name="adj1" fmla="val -39683"/>
            </a:avLst>
          </a:prstGeom>
          <a:solidFill>
            <a:schemeClr val="accent1"/>
          </a:solidFill>
          <a:ln w="25400" cap="flat" cmpd="sng" algn="ctr">
            <a:solidFill>
              <a:srgbClr val="7030A0"/>
            </a:solidFill>
            <a:prstDash val="solid"/>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26" name="Rectangle 25"/>
          <p:cNvSpPr/>
          <p:nvPr/>
        </p:nvSpPr>
        <p:spPr bwMode="auto">
          <a:xfrm>
            <a:off x="839416" y="824136"/>
            <a:ext cx="1195883" cy="588640"/>
          </a:xfrm>
          <a:prstGeom prst="rect">
            <a:avLst/>
          </a:prstGeom>
          <a:no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fr-CA" sz="2400" b="0" i="0" u="none" strike="noStrike" cap="none" normalizeH="0" baseline="0" dirty="0" smtClean="0">
                <a:ln>
                  <a:noFill/>
                </a:ln>
                <a:solidFill>
                  <a:srgbClr val="000000"/>
                </a:solidFill>
                <a:effectLst/>
                <a:latin typeface="Arial" charset="0"/>
                <a:ea typeface="ヒラギノ角ゴ Pro W3" charset="0"/>
                <a:cs typeface="ヒラギノ角ゴ Pro W3" charset="0"/>
              </a:rPr>
              <a:t>P1</a:t>
            </a:r>
            <a:endParaRPr kumimoji="0" lang="fr-CA" sz="2400" b="0" i="0" u="none" strike="noStrike" cap="none" normalizeH="0" baseline="0" dirty="0">
              <a:ln>
                <a:noFill/>
              </a:ln>
              <a:solidFill>
                <a:srgbClr val="000000"/>
              </a:solidFill>
              <a:effectLst/>
              <a:latin typeface="Arial" charset="0"/>
              <a:ea typeface="ヒラギノ角ゴ Pro W3" charset="0"/>
              <a:cs typeface="ヒラギノ角ゴ Pro W3" charset="0"/>
            </a:endParaRPr>
          </a:p>
        </p:txBody>
      </p:sp>
      <p:sp>
        <p:nvSpPr>
          <p:cNvPr id="54" name="ZoneTexte 53"/>
          <p:cNvSpPr txBox="1"/>
          <p:nvPr/>
        </p:nvSpPr>
        <p:spPr>
          <a:xfrm>
            <a:off x="5746027" y="1770265"/>
            <a:ext cx="4588378" cy="461665"/>
          </a:xfrm>
          <a:prstGeom prst="rect">
            <a:avLst/>
          </a:prstGeom>
          <a:noFill/>
        </p:spPr>
        <p:txBody>
          <a:bodyPr wrap="square" rtlCol="0">
            <a:spAutoFit/>
          </a:bodyPr>
          <a:lstStyle/>
          <a:p>
            <a:r>
              <a:rPr lang="fr-CA" dirty="0" smtClean="0">
                <a:solidFill>
                  <a:srgbClr val="FF0000"/>
                </a:solidFill>
              </a:rPr>
              <a:t>_SETFROMGLOBAL(ratio)</a:t>
            </a:r>
            <a:endParaRPr lang="fr-CA" dirty="0">
              <a:solidFill>
                <a:srgbClr val="FF0000"/>
              </a:solidFill>
            </a:endParaRPr>
          </a:p>
        </p:txBody>
      </p:sp>
      <p:cxnSp>
        <p:nvCxnSpPr>
          <p:cNvPr id="19" name="Connecteur en angle 18"/>
          <p:cNvCxnSpPr>
            <a:stCxn id="10" idx="3"/>
            <a:endCxn id="11" idx="3"/>
          </p:cNvCxnSpPr>
          <p:nvPr/>
        </p:nvCxnSpPr>
        <p:spPr bwMode="auto">
          <a:xfrm rot="16200000" flipH="1">
            <a:off x="13774" y="3460217"/>
            <a:ext cx="2543708" cy="576064"/>
          </a:xfrm>
          <a:prstGeom prst="bentConnector3">
            <a:avLst>
              <a:gd name="adj1" fmla="val 100596"/>
            </a:avLst>
          </a:prstGeom>
          <a:solidFill>
            <a:schemeClr val="accent1"/>
          </a:solidFill>
          <a:ln w="25400" cap="flat" cmpd="sng" algn="ctr">
            <a:solidFill>
              <a:srgbClr val="FF0000"/>
            </a:solidFill>
            <a:prstDash val="solid"/>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24" name="ZoneTexte 23"/>
          <p:cNvSpPr txBox="1"/>
          <p:nvPr/>
        </p:nvSpPr>
        <p:spPr>
          <a:xfrm>
            <a:off x="5735960" y="3417286"/>
            <a:ext cx="5860539" cy="461665"/>
          </a:xfrm>
          <a:prstGeom prst="rect">
            <a:avLst/>
          </a:prstGeom>
          <a:noFill/>
        </p:spPr>
        <p:txBody>
          <a:bodyPr wrap="square" rtlCol="0">
            <a:spAutoFit/>
          </a:bodyPr>
          <a:lstStyle/>
          <a:p>
            <a:r>
              <a:rPr lang="fr-CA" dirty="0" smtClean="0">
                <a:solidFill>
                  <a:srgbClr val="7030A0"/>
                </a:solidFill>
              </a:rPr>
              <a:t>_SETGLOBALSCHEDULE(0 à infini)</a:t>
            </a:r>
            <a:endParaRPr lang="fr-CA" dirty="0">
              <a:solidFill>
                <a:srgbClr val="7030A0"/>
              </a:solidFill>
            </a:endParaRPr>
          </a:p>
        </p:txBody>
      </p:sp>
      <p:cxnSp>
        <p:nvCxnSpPr>
          <p:cNvPr id="25" name="Connecteur en angle 24"/>
          <p:cNvCxnSpPr>
            <a:stCxn id="11" idx="7"/>
            <a:endCxn id="29" idx="2"/>
          </p:cNvCxnSpPr>
          <p:nvPr/>
        </p:nvCxnSpPr>
        <p:spPr bwMode="auto">
          <a:xfrm rot="5400000" flipH="1" flipV="1">
            <a:off x="1210072" y="2747127"/>
            <a:ext cx="2738399" cy="483702"/>
          </a:xfrm>
          <a:prstGeom prst="bentConnector2">
            <a:avLst/>
          </a:prstGeom>
          <a:solidFill>
            <a:schemeClr val="accent1"/>
          </a:solidFill>
          <a:ln w="25400" cap="flat" cmpd="sng" algn="ctr">
            <a:solidFill>
              <a:srgbClr val="FFC000"/>
            </a:solidFill>
            <a:prstDash val="solid"/>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29" name="Ellipse 28"/>
          <p:cNvSpPr/>
          <p:nvPr/>
        </p:nvSpPr>
        <p:spPr bwMode="auto">
          <a:xfrm>
            <a:off x="2821122" y="1250716"/>
            <a:ext cx="1114637" cy="738124"/>
          </a:xfrm>
          <a:prstGeom prst="ellipse">
            <a:avLst/>
          </a:prstGeom>
          <a:noFill/>
          <a:ln w="25400" cap="flat" cmpd="sng" algn="ctr">
            <a:solidFill>
              <a:srgbClr val="00B05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fr-CA" sz="2000" b="0" i="0" u="none" strike="noStrike" cap="none" normalizeH="0" baseline="0" dirty="0" smtClean="0">
                <a:ln>
                  <a:noFill/>
                </a:ln>
                <a:solidFill>
                  <a:srgbClr val="00B050"/>
                </a:solidFill>
                <a:effectLst/>
                <a:latin typeface="Arial" charset="0"/>
                <a:ea typeface="ヒラギノ角ゴ Pro W3" charset="0"/>
                <a:cs typeface="ヒラギノ角ゴ Pro W3" charset="0"/>
              </a:rPr>
              <a:t>CPF</a:t>
            </a:r>
            <a:endParaRPr kumimoji="0" lang="fr-CA" sz="2000" b="0" i="0" u="none" strike="noStrike" cap="none" normalizeH="0" baseline="0" dirty="0">
              <a:ln>
                <a:noFill/>
              </a:ln>
              <a:solidFill>
                <a:srgbClr val="00B050"/>
              </a:solidFill>
              <a:effectLst/>
              <a:latin typeface="Arial" charset="0"/>
              <a:ea typeface="ヒラギノ角ゴ Pro W3" charset="0"/>
              <a:cs typeface="ヒラギノ角ゴ Pro W3" charset="0"/>
            </a:endParaRPr>
          </a:p>
        </p:txBody>
      </p:sp>
      <p:sp>
        <p:nvSpPr>
          <p:cNvPr id="30" name="Rectangle 29"/>
          <p:cNvSpPr/>
          <p:nvPr/>
        </p:nvSpPr>
        <p:spPr bwMode="auto">
          <a:xfrm>
            <a:off x="2908931" y="826215"/>
            <a:ext cx="882813" cy="397923"/>
          </a:xfrm>
          <a:prstGeom prst="rect">
            <a:avLst/>
          </a:prstGeom>
          <a:no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fr-CA" sz="2400" b="0" i="0" u="none" strike="noStrike" cap="none" normalizeH="0" baseline="0" dirty="0" smtClean="0">
                <a:ln>
                  <a:noFill/>
                </a:ln>
                <a:solidFill>
                  <a:srgbClr val="000000"/>
                </a:solidFill>
                <a:effectLst/>
                <a:latin typeface="Arial" charset="0"/>
                <a:ea typeface="ヒラギノ角ゴ Pro W3" charset="0"/>
                <a:cs typeface="ヒラギノ角ゴ Pro W3" charset="0"/>
              </a:rPr>
              <a:t>P2</a:t>
            </a:r>
            <a:endParaRPr kumimoji="0" lang="fr-CA" sz="2400" b="0" i="0" u="none" strike="noStrike" cap="none" normalizeH="0" baseline="0" dirty="0">
              <a:ln>
                <a:noFill/>
              </a:ln>
              <a:solidFill>
                <a:srgbClr val="000000"/>
              </a:solidFill>
              <a:effectLst/>
              <a:latin typeface="Arial" charset="0"/>
              <a:ea typeface="ヒラギノ角ゴ Pro W3" charset="0"/>
              <a:cs typeface="ヒラギノ角ゴ Pro W3" charset="0"/>
            </a:endParaRPr>
          </a:p>
        </p:txBody>
      </p:sp>
      <p:sp>
        <p:nvSpPr>
          <p:cNvPr id="43" name="ZoneTexte 42"/>
          <p:cNvSpPr txBox="1"/>
          <p:nvPr/>
        </p:nvSpPr>
        <p:spPr>
          <a:xfrm>
            <a:off x="5756094" y="2580634"/>
            <a:ext cx="4588378" cy="461665"/>
          </a:xfrm>
          <a:prstGeom prst="rect">
            <a:avLst/>
          </a:prstGeom>
          <a:noFill/>
        </p:spPr>
        <p:txBody>
          <a:bodyPr wrap="square" rtlCol="0">
            <a:spAutoFit/>
          </a:bodyPr>
          <a:lstStyle/>
          <a:p>
            <a:r>
              <a:rPr lang="fr-CA" dirty="0" smtClean="0">
                <a:solidFill>
                  <a:srgbClr val="FFC000"/>
                </a:solidFill>
              </a:rPr>
              <a:t>_SETFROMLOCAL(ratio)</a:t>
            </a:r>
            <a:endParaRPr lang="fr-CA" dirty="0">
              <a:solidFill>
                <a:srgbClr val="FFC000"/>
              </a:solidFill>
            </a:endParaRPr>
          </a:p>
        </p:txBody>
      </p:sp>
      <p:cxnSp>
        <p:nvCxnSpPr>
          <p:cNvPr id="33" name="Connecteur en angle 32"/>
          <p:cNvCxnSpPr>
            <a:endCxn id="4" idx="0"/>
          </p:cNvCxnSpPr>
          <p:nvPr/>
        </p:nvCxnSpPr>
        <p:spPr bwMode="auto">
          <a:xfrm rot="16200000" flipH="1">
            <a:off x="602189" y="1576871"/>
            <a:ext cx="1370262" cy="1310118"/>
          </a:xfrm>
          <a:prstGeom prst="bentConnector3">
            <a:avLst>
              <a:gd name="adj1" fmla="val -49"/>
            </a:avLst>
          </a:prstGeom>
          <a:solidFill>
            <a:schemeClr val="accent1"/>
          </a:solidFill>
          <a:ln w="25400" cap="flat" cmpd="sng" algn="ctr">
            <a:solidFill>
              <a:srgbClr val="0070C0"/>
            </a:solidFill>
            <a:prstDash val="solid"/>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36" name="Connecteur en angle 35"/>
          <p:cNvCxnSpPr>
            <a:endCxn id="10" idx="0"/>
          </p:cNvCxnSpPr>
          <p:nvPr/>
        </p:nvCxnSpPr>
        <p:spPr bwMode="auto">
          <a:xfrm>
            <a:off x="192831" y="1546799"/>
            <a:ext cx="1186645" cy="130581"/>
          </a:xfrm>
          <a:prstGeom prst="bentConnector2">
            <a:avLst/>
          </a:prstGeom>
          <a:solidFill>
            <a:schemeClr val="accent1"/>
          </a:solidFill>
          <a:ln w="25400" cap="flat" cmpd="sng" algn="ctr">
            <a:solidFill>
              <a:srgbClr val="0070C0"/>
            </a:solidFill>
            <a:prstDash val="solid"/>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44" name="Connecteur en angle 43"/>
          <p:cNvCxnSpPr>
            <a:stCxn id="11" idx="6"/>
            <a:endCxn id="29" idx="1"/>
          </p:cNvCxnSpPr>
          <p:nvPr/>
        </p:nvCxnSpPr>
        <p:spPr bwMode="auto">
          <a:xfrm flipV="1">
            <a:off x="2495600" y="1358812"/>
            <a:ext cx="488757" cy="3330328"/>
          </a:xfrm>
          <a:prstGeom prst="bentConnector4">
            <a:avLst>
              <a:gd name="adj1" fmla="val 33301"/>
              <a:gd name="adj2" fmla="val 99814"/>
            </a:avLst>
          </a:prstGeom>
          <a:solidFill>
            <a:schemeClr val="accent1"/>
          </a:solidFill>
          <a:ln w="25400" cap="flat" cmpd="sng" algn="ctr">
            <a:solidFill>
              <a:srgbClr val="0070C0"/>
            </a:solidFill>
            <a:prstDash val="solid"/>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4" name="Ellipse 3"/>
          <p:cNvSpPr/>
          <p:nvPr/>
        </p:nvSpPr>
        <p:spPr bwMode="auto">
          <a:xfrm>
            <a:off x="1402319" y="2917061"/>
            <a:ext cx="1080120" cy="936104"/>
          </a:xfrm>
          <a:prstGeom prst="ellipse">
            <a:avLst/>
          </a:prstGeom>
          <a:solidFill>
            <a:schemeClr val="bg1"/>
          </a:solidFill>
          <a:ln w="254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fr-CA" sz="2000" b="0" i="0" u="none" strike="noStrike" cap="none" normalizeH="0" baseline="0" dirty="0" smtClean="0">
                <a:ln>
                  <a:noFill/>
                </a:ln>
                <a:solidFill>
                  <a:srgbClr val="FF0000"/>
                </a:solidFill>
                <a:effectLst/>
                <a:latin typeface="Arial" charset="0"/>
                <a:ea typeface="ヒラギノ角ゴ Pro W3" charset="0"/>
                <a:cs typeface="ヒラギノ角ゴ Pro W3" charset="0"/>
              </a:rPr>
              <a:t>Feux</a:t>
            </a:r>
            <a:endParaRPr kumimoji="0" lang="fr-CA" sz="2000" b="0" i="0" u="none" strike="noStrike" cap="none" normalizeH="0" baseline="0" dirty="0">
              <a:ln>
                <a:noFill/>
              </a:ln>
              <a:solidFill>
                <a:srgbClr val="FF0000"/>
              </a:solidFill>
              <a:effectLst/>
              <a:latin typeface="Arial" charset="0"/>
              <a:ea typeface="ヒラギノ角ゴ Pro W3" charset="0"/>
              <a:cs typeface="ヒラギノ角ゴ Pro W3" charset="0"/>
            </a:endParaRPr>
          </a:p>
        </p:txBody>
      </p:sp>
      <p:sp>
        <p:nvSpPr>
          <p:cNvPr id="55" name="ZoneTexte 54"/>
          <p:cNvSpPr txBox="1"/>
          <p:nvPr/>
        </p:nvSpPr>
        <p:spPr>
          <a:xfrm>
            <a:off x="5746027" y="959497"/>
            <a:ext cx="4588378" cy="461665"/>
          </a:xfrm>
          <a:prstGeom prst="rect">
            <a:avLst/>
          </a:prstGeom>
          <a:noFill/>
        </p:spPr>
        <p:txBody>
          <a:bodyPr wrap="square" rtlCol="0">
            <a:spAutoFit/>
          </a:bodyPr>
          <a:lstStyle/>
          <a:p>
            <a:r>
              <a:rPr lang="fr-CA" dirty="0" smtClean="0">
                <a:solidFill>
                  <a:srgbClr val="0070C0"/>
                </a:solidFill>
              </a:rPr>
              <a:t>Inventaire</a:t>
            </a:r>
            <a:endParaRPr lang="fr-CA" dirty="0">
              <a:solidFill>
                <a:srgbClr val="0070C0"/>
              </a:solidFill>
            </a:endParaRPr>
          </a:p>
        </p:txBody>
      </p:sp>
    </p:spTree>
    <p:extLst>
      <p:ext uri="{BB962C8B-B14F-4D97-AF65-F5344CB8AC3E}">
        <p14:creationId xmlns:p14="http://schemas.microsoft.com/office/powerpoint/2010/main" val="3142782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9" presetClass="emph" presetSubtype="0" grpId="1" nodeType="withEffect">
                                  <p:stCondLst>
                                    <p:cond delay="0"/>
                                  </p:stCondLst>
                                  <p:childTnLst>
                                    <p:set>
                                      <p:cBhvr rctx="PPT">
                                        <p:cTn id="22" dur="indefinite"/>
                                        <p:tgtEl>
                                          <p:spTgt spid="55"/>
                                        </p:tgtEl>
                                        <p:attrNameLst>
                                          <p:attrName>style.opacity</p:attrName>
                                        </p:attrNameLst>
                                      </p:cBhvr>
                                      <p:to>
                                        <p:strVal val="0.5"/>
                                      </p:to>
                                    </p:set>
                                    <p:animEffect filter="image" prLst="opacity: 0.5">
                                      <p:cBhvr rctx="IE">
                                        <p:cTn id="23" dur="indefinite"/>
                                        <p:tgtEl>
                                          <p:spTgt spid="55"/>
                                        </p:tgtEl>
                                      </p:cBhvr>
                                    </p:animEffect>
                                  </p:childTnLst>
                                </p:cTn>
                              </p:par>
                              <p:par>
                                <p:cTn id="24" presetID="9" presetClass="emph" presetSubtype="0" nodeType="withEffect">
                                  <p:stCondLst>
                                    <p:cond delay="0"/>
                                  </p:stCondLst>
                                  <p:childTnLst>
                                    <p:set>
                                      <p:cBhvr rctx="PPT">
                                        <p:cTn id="25" dur="indefinite"/>
                                        <p:tgtEl>
                                          <p:spTgt spid="44"/>
                                        </p:tgtEl>
                                        <p:attrNameLst>
                                          <p:attrName>style.opacity</p:attrName>
                                        </p:attrNameLst>
                                      </p:cBhvr>
                                      <p:to>
                                        <p:strVal val="0.5"/>
                                      </p:to>
                                    </p:set>
                                    <p:animEffect filter="image" prLst="opacity: 0.5">
                                      <p:cBhvr rctx="IE">
                                        <p:cTn id="26" dur="indefinite"/>
                                        <p:tgtEl>
                                          <p:spTgt spid="44"/>
                                        </p:tgtEl>
                                      </p:cBhvr>
                                    </p:animEffect>
                                  </p:childTnLst>
                                </p:cTn>
                              </p:par>
                              <p:par>
                                <p:cTn id="27" presetID="9" presetClass="emph" presetSubtype="0" nodeType="withEffect">
                                  <p:stCondLst>
                                    <p:cond delay="0"/>
                                  </p:stCondLst>
                                  <p:childTnLst>
                                    <p:set>
                                      <p:cBhvr rctx="PPT">
                                        <p:cTn id="28" dur="indefinite"/>
                                        <p:tgtEl>
                                          <p:spTgt spid="33"/>
                                        </p:tgtEl>
                                        <p:attrNameLst>
                                          <p:attrName>style.opacity</p:attrName>
                                        </p:attrNameLst>
                                      </p:cBhvr>
                                      <p:to>
                                        <p:strVal val="0.5"/>
                                      </p:to>
                                    </p:set>
                                    <p:animEffect filter="image" prLst="opacity: 0.5">
                                      <p:cBhvr rctx="IE">
                                        <p:cTn id="29" dur="indefinite"/>
                                        <p:tgtEl>
                                          <p:spTgt spid="33"/>
                                        </p:tgtEl>
                                      </p:cBhvr>
                                    </p:animEffect>
                                  </p:childTnLst>
                                </p:cTn>
                              </p:par>
                              <p:par>
                                <p:cTn id="30" presetID="9" presetClass="emph" presetSubtype="0" nodeType="withEffect">
                                  <p:stCondLst>
                                    <p:cond delay="0"/>
                                  </p:stCondLst>
                                  <p:childTnLst>
                                    <p:set>
                                      <p:cBhvr rctx="PPT">
                                        <p:cTn id="31" dur="indefinite"/>
                                        <p:tgtEl>
                                          <p:spTgt spid="36"/>
                                        </p:tgtEl>
                                        <p:attrNameLst>
                                          <p:attrName>style.opacity</p:attrName>
                                        </p:attrNameLst>
                                      </p:cBhvr>
                                      <p:to>
                                        <p:strVal val="0.5"/>
                                      </p:to>
                                    </p:set>
                                    <p:animEffect filter="image" prLst="opacity: 0.5">
                                      <p:cBhvr rctx="IE">
                                        <p:cTn id="32" dur="indefinite"/>
                                        <p:tgtEl>
                                          <p:spTgt spid="36"/>
                                        </p:tgtEl>
                                      </p:cBhvr>
                                    </p:animEffect>
                                  </p:childTnLst>
                                </p:cTn>
                              </p:par>
                              <p:par>
                                <p:cTn id="33" presetID="9" presetClass="emph" presetSubtype="0" nodeType="withEffect">
                                  <p:stCondLst>
                                    <p:cond delay="0"/>
                                  </p:stCondLst>
                                  <p:childTnLst>
                                    <p:set>
                                      <p:cBhvr rctx="PPT">
                                        <p:cTn id="34" dur="indefinite"/>
                                        <p:tgtEl>
                                          <p:spTgt spid="18"/>
                                        </p:tgtEl>
                                        <p:attrNameLst>
                                          <p:attrName>style.opacity</p:attrName>
                                        </p:attrNameLst>
                                      </p:cBhvr>
                                      <p:to>
                                        <p:strVal val="0.5"/>
                                      </p:to>
                                    </p:set>
                                    <p:animEffect filter="image" prLst="opacity: 0.5">
                                      <p:cBhvr rctx="IE">
                                        <p:cTn id="35" dur="indefinite"/>
                                        <p:tgtEl>
                                          <p:spTgt spid="18"/>
                                        </p:tgtEl>
                                      </p:cBhvr>
                                    </p:animEffec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43"/>
                                        </p:tgtEl>
                                        <p:attrNameLst>
                                          <p:attrName>style.visibility</p:attrName>
                                        </p:attrNameLst>
                                      </p:cBhvr>
                                      <p:to>
                                        <p:strVal val="visible"/>
                                      </p:to>
                                    </p:set>
                                  </p:childTnLst>
                                </p:cTn>
                              </p:par>
                              <p:par>
                                <p:cTn id="40" presetID="9" presetClass="emph" presetSubtype="0" nodeType="withEffect">
                                  <p:stCondLst>
                                    <p:cond delay="0"/>
                                  </p:stCondLst>
                                  <p:childTnLst>
                                    <p:set>
                                      <p:cBhvr rctx="PPT">
                                        <p:cTn id="41" dur="indefinite"/>
                                        <p:tgtEl>
                                          <p:spTgt spid="19"/>
                                        </p:tgtEl>
                                        <p:attrNameLst>
                                          <p:attrName>style.opacity</p:attrName>
                                        </p:attrNameLst>
                                      </p:cBhvr>
                                      <p:to>
                                        <p:strVal val="0.5"/>
                                      </p:to>
                                    </p:set>
                                    <p:animEffect filter="image" prLst="opacity: 0.5">
                                      <p:cBhvr rctx="IE">
                                        <p:cTn id="42" dur="indefinite"/>
                                        <p:tgtEl>
                                          <p:spTgt spid="19"/>
                                        </p:tgtEl>
                                      </p:cBhvr>
                                    </p:animEffect>
                                  </p:childTnLst>
                                </p:cTn>
                              </p:par>
                              <p:par>
                                <p:cTn id="43" presetID="1" presetClass="entr" presetSubtype="0" fill="hold" nodeType="withEffect">
                                  <p:stCondLst>
                                    <p:cond delay="0"/>
                                  </p:stCondLst>
                                  <p:childTnLst>
                                    <p:set>
                                      <p:cBhvr>
                                        <p:cTn id="44" dur="1" fill="hold">
                                          <p:stCondLst>
                                            <p:cond delay="0"/>
                                          </p:stCondLst>
                                        </p:cTn>
                                        <p:tgtEl>
                                          <p:spTgt spid="25"/>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4"/>
                                        </p:tgtEl>
                                        <p:attrNameLst>
                                          <p:attrName>style.visibility</p:attrName>
                                        </p:attrNameLst>
                                      </p:cBhvr>
                                      <p:to>
                                        <p:strVal val="visible"/>
                                      </p:to>
                                    </p:set>
                                  </p:childTnLst>
                                </p:cTn>
                              </p:par>
                              <p:par>
                                <p:cTn id="49" presetID="9" presetClass="emph" presetSubtype="0" nodeType="withEffect">
                                  <p:stCondLst>
                                    <p:cond delay="0"/>
                                  </p:stCondLst>
                                  <p:childTnLst>
                                    <p:set>
                                      <p:cBhvr rctx="PPT">
                                        <p:cTn id="50" dur="indefinite"/>
                                        <p:tgtEl>
                                          <p:spTgt spid="25"/>
                                        </p:tgtEl>
                                        <p:attrNameLst>
                                          <p:attrName>style.opacity</p:attrName>
                                        </p:attrNameLst>
                                      </p:cBhvr>
                                      <p:to>
                                        <p:strVal val="0.5"/>
                                      </p:to>
                                    </p:set>
                                    <p:animEffect filter="image" prLst="opacity: 0.5">
                                      <p:cBhvr rctx="IE">
                                        <p:cTn id="51" dur="indefinite"/>
                                        <p:tgtEl>
                                          <p:spTgt spid="25"/>
                                        </p:tgtEl>
                                      </p:cBhvr>
                                    </p:animEffect>
                                  </p:childTnLst>
                                </p:cTn>
                              </p:par>
                              <p:par>
                                <p:cTn id="52" presetID="1" presetClass="entr" presetSubtype="0" fill="hold" nodeType="withEffect">
                                  <p:stCondLst>
                                    <p:cond delay="0"/>
                                  </p:stCondLst>
                                  <p:childTnLst>
                                    <p:set>
                                      <p:cBhvr>
                                        <p:cTn id="53"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P spid="24" grpId="0"/>
      <p:bldP spid="43" grpId="0"/>
      <p:bldP spid="55" grpId="0"/>
      <p:bldP spid="55"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2">
            <a:extLst>
              <a:ext uri="{FF2B5EF4-FFF2-40B4-BE49-F238E27FC236}">
                <a16:creationId xmlns="" xmlns:a16="http://schemas.microsoft.com/office/drawing/2014/main" id="{2C64CE8F-6DC1-7B46-AA41-065734F9FFFA}"/>
              </a:ext>
            </a:extLst>
          </p:cNvPr>
          <p:cNvSpPr>
            <a:spLocks noGrp="1" noChangeArrowheads="1"/>
          </p:cNvSpPr>
          <p:nvPr>
            <p:ph type="title"/>
          </p:nvPr>
        </p:nvSpPr>
        <p:spPr>
          <a:xfrm>
            <a:off x="666737" y="74712"/>
            <a:ext cx="10363200" cy="762000"/>
          </a:xfrm>
          <a:prstGeom prst="rect">
            <a:avLst/>
          </a:prstGeom>
        </p:spPr>
        <p:txBody>
          <a:bodyPr/>
          <a:lstStyle/>
          <a:p>
            <a:pPr eaLnBrk="1" hangingPunct="1"/>
            <a:r>
              <a:rPr lang="fr-CA" altLang="fr-FR" dirty="0"/>
              <a:t/>
            </a:r>
            <a:br>
              <a:rPr lang="fr-CA" altLang="fr-FR" dirty="0"/>
            </a:br>
            <a:r>
              <a:rPr lang="fr-CA" dirty="0" smtClean="0"/>
              <a:t>La </a:t>
            </a:r>
            <a:r>
              <a:rPr lang="fr-CA" dirty="0" err="1" smtClean="0"/>
              <a:t>re</a:t>
            </a:r>
            <a:r>
              <a:rPr lang="fr-CA" dirty="0" smtClean="0"/>
              <a:t>-planification: l’ensemble des sous modèles.</a:t>
            </a:r>
            <a:endParaRPr lang="fr-CA" altLang="fr-FR" dirty="0"/>
          </a:p>
        </p:txBody>
      </p:sp>
      <p:sp>
        <p:nvSpPr>
          <p:cNvPr id="10243" name="Espace réservé du numéro de diapositive 1">
            <a:extLst>
              <a:ext uri="{FF2B5EF4-FFF2-40B4-BE49-F238E27FC236}">
                <a16:creationId xmlns="" xmlns:a16="http://schemas.microsoft.com/office/drawing/2014/main" id="{A32D7E7E-5EC9-B640-8806-5F060AD25EEB}"/>
              </a:ext>
            </a:extLst>
          </p:cNvPr>
          <p:cNvSpPr>
            <a:spLocks noGrp="1"/>
          </p:cNvSpPr>
          <p:nvPr>
            <p:ph type="sldNum" sz="quarter" idx="10"/>
          </p:nvPr>
        </p:nvSpPr>
        <p:spPr>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defRPr sz="2400">
                <a:solidFill>
                  <a:schemeClr val="tx1"/>
                </a:solidFill>
                <a:latin typeface="Arial" panose="020B0604020202020204" pitchFamily="34" charset="0"/>
                <a:ea typeface="ヒラギノ角ゴ Pro W3" panose="020B0300000000000000" pitchFamily="34" charset="-128"/>
                <a:cs typeface="ヒラギノ角ゴ Pro W3" panose="020B0300000000000000" pitchFamily="34" charset="-128"/>
              </a:defRPr>
            </a:lvl1pPr>
            <a:lvl2pPr marL="742950" indent="-285750">
              <a:spcBef>
                <a:spcPct val="20000"/>
              </a:spcBef>
              <a:buSzPct val="90000"/>
              <a:buFont typeface="Courier New" panose="02070309020205020404" pitchFamily="49" charset="0"/>
              <a:buBlip>
                <a:blip r:embed="rId2"/>
              </a:buBlip>
              <a:defRPr sz="2200">
                <a:solidFill>
                  <a:srgbClr val="000000"/>
                </a:solidFill>
                <a:latin typeface="Arial" panose="020B0604020202020204" pitchFamily="34" charset="0"/>
                <a:ea typeface="ヒラギノ角ゴ Pro W3" panose="020B0300000000000000" pitchFamily="34" charset="-128"/>
                <a:cs typeface="ヒラギノ角ゴ Pro W3" panose="020B0300000000000000" pitchFamily="34" charset="-128"/>
              </a:defRPr>
            </a:lvl2pPr>
            <a:lvl3pPr marL="1143000" indent="-228600">
              <a:spcBef>
                <a:spcPct val="20000"/>
              </a:spcBef>
              <a:buSzPct val="70000"/>
              <a:buBlip>
                <a:blip r:embed="rId2"/>
              </a:buBlip>
              <a:defRPr sz="2000">
                <a:solidFill>
                  <a:srgbClr val="000000"/>
                </a:solidFill>
                <a:latin typeface="Arial" panose="020B0604020202020204" pitchFamily="34" charset="0"/>
                <a:ea typeface="ヒラギノ角ゴ Pro W3" panose="020B0300000000000000" pitchFamily="34" charset="-128"/>
                <a:cs typeface="ヒラギノ角ゴ Pro W3" panose="020B0300000000000000" pitchFamily="34" charset="-128"/>
              </a:defRPr>
            </a:lvl3pPr>
            <a:lvl4pPr marL="1600200" indent="-228600">
              <a:spcBef>
                <a:spcPct val="20000"/>
              </a:spcBef>
              <a:buChar char="–"/>
              <a:defRPr sz="2000">
                <a:solidFill>
                  <a:schemeClr val="tx1"/>
                </a:solidFill>
                <a:latin typeface="Helvetica" pitchFamily="2" charset="0"/>
                <a:ea typeface="ヒラギノ角ゴ Pro W3" panose="020B0300000000000000" pitchFamily="34" charset="-128"/>
                <a:cs typeface="ヒラギノ角ゴ Pro W3" panose="020B0300000000000000" pitchFamily="34" charset="-128"/>
              </a:defRPr>
            </a:lvl4pPr>
            <a:lvl5pPr marL="2057400" indent="-228600">
              <a:spcBef>
                <a:spcPct val="20000"/>
              </a:spcBef>
              <a:buChar char="»"/>
              <a:defRPr sz="2000">
                <a:solidFill>
                  <a:schemeClr val="tx1"/>
                </a:solidFill>
                <a:latin typeface="Helvetica" pitchFamily="2" charset="0"/>
                <a:ea typeface="ヒラギノ角ゴ Pro W3" panose="020B0300000000000000" pitchFamily="34" charset="-128"/>
                <a:cs typeface="ヒラギノ角ゴ Pro W3" panose="020B0300000000000000" pitchFamily="34" charset="-128"/>
              </a:defRPr>
            </a:lvl5pPr>
            <a:lvl6pPr marL="2514600" indent="-228600" eaLnBrk="0" fontAlgn="base" hangingPunct="0">
              <a:spcBef>
                <a:spcPct val="20000"/>
              </a:spcBef>
              <a:spcAft>
                <a:spcPct val="0"/>
              </a:spcAft>
              <a:buChar char="»"/>
              <a:defRPr sz="2000">
                <a:solidFill>
                  <a:schemeClr val="tx1"/>
                </a:solidFill>
                <a:latin typeface="Helvetica" pitchFamily="2" charset="0"/>
                <a:ea typeface="ヒラギノ角ゴ Pro W3" panose="020B0300000000000000" pitchFamily="34" charset="-128"/>
                <a:cs typeface="ヒラギノ角ゴ Pro W3" panose="020B0300000000000000" pitchFamily="34" charset="-128"/>
              </a:defRPr>
            </a:lvl6pPr>
            <a:lvl7pPr marL="2971800" indent="-228600" eaLnBrk="0" fontAlgn="base" hangingPunct="0">
              <a:spcBef>
                <a:spcPct val="20000"/>
              </a:spcBef>
              <a:spcAft>
                <a:spcPct val="0"/>
              </a:spcAft>
              <a:buChar char="»"/>
              <a:defRPr sz="2000">
                <a:solidFill>
                  <a:schemeClr val="tx1"/>
                </a:solidFill>
                <a:latin typeface="Helvetica" pitchFamily="2" charset="0"/>
                <a:ea typeface="ヒラギノ角ゴ Pro W3" panose="020B0300000000000000" pitchFamily="34" charset="-128"/>
                <a:cs typeface="ヒラギノ角ゴ Pro W3" panose="020B0300000000000000" pitchFamily="34" charset="-128"/>
              </a:defRPr>
            </a:lvl7pPr>
            <a:lvl8pPr marL="3429000" indent="-228600" eaLnBrk="0" fontAlgn="base" hangingPunct="0">
              <a:spcBef>
                <a:spcPct val="20000"/>
              </a:spcBef>
              <a:spcAft>
                <a:spcPct val="0"/>
              </a:spcAft>
              <a:buChar char="»"/>
              <a:defRPr sz="2000">
                <a:solidFill>
                  <a:schemeClr val="tx1"/>
                </a:solidFill>
                <a:latin typeface="Helvetica" pitchFamily="2" charset="0"/>
                <a:ea typeface="ヒラギノ角ゴ Pro W3" panose="020B0300000000000000" pitchFamily="34" charset="-128"/>
                <a:cs typeface="ヒラギノ角ゴ Pro W3" panose="020B0300000000000000" pitchFamily="34" charset="-128"/>
              </a:defRPr>
            </a:lvl8pPr>
            <a:lvl9pPr marL="3886200" indent="-228600" eaLnBrk="0" fontAlgn="base" hangingPunct="0">
              <a:spcBef>
                <a:spcPct val="20000"/>
              </a:spcBef>
              <a:spcAft>
                <a:spcPct val="0"/>
              </a:spcAft>
              <a:buChar char="»"/>
              <a:defRPr sz="2000">
                <a:solidFill>
                  <a:schemeClr val="tx1"/>
                </a:solidFill>
                <a:latin typeface="Helvetica" pitchFamily="2" charset="0"/>
                <a:ea typeface="ヒラギノ角ゴ Pro W3" panose="020B0300000000000000" pitchFamily="34" charset="-128"/>
                <a:cs typeface="ヒラギノ角ゴ Pro W3" panose="020B0300000000000000" pitchFamily="34" charset="-128"/>
              </a:defRPr>
            </a:lvl9pPr>
          </a:lstStyle>
          <a:p>
            <a:pPr>
              <a:spcBef>
                <a:spcPct val="0"/>
              </a:spcBef>
            </a:pPr>
            <a:fld id="{9FBA7238-3D46-9545-868D-82165EA7AAB4}" type="slidenum">
              <a:rPr lang="fr-FR" altLang="fr-FR" sz="1300" smtClean="0">
                <a:solidFill>
                  <a:srgbClr val="000000"/>
                </a:solidFill>
              </a:rPr>
              <a:pPr>
                <a:spcBef>
                  <a:spcPct val="0"/>
                </a:spcBef>
              </a:pPr>
              <a:t>8</a:t>
            </a:fld>
            <a:endParaRPr lang="fr-FR" altLang="fr-FR" sz="1100">
              <a:solidFill>
                <a:srgbClr val="000000"/>
              </a:solidFill>
            </a:endParaRPr>
          </a:p>
        </p:txBody>
      </p:sp>
      <p:sp>
        <p:nvSpPr>
          <p:cNvPr id="25" name="ZoneTexte 24"/>
          <p:cNvSpPr txBox="1"/>
          <p:nvPr/>
        </p:nvSpPr>
        <p:spPr>
          <a:xfrm>
            <a:off x="551384" y="760059"/>
            <a:ext cx="7992888" cy="1938992"/>
          </a:xfrm>
          <a:prstGeom prst="rect">
            <a:avLst/>
          </a:prstGeom>
          <a:noFill/>
        </p:spPr>
        <p:txBody>
          <a:bodyPr wrap="square" rtlCol="0">
            <a:spAutoFit/>
          </a:bodyPr>
          <a:lstStyle/>
          <a:p>
            <a:r>
              <a:rPr lang="fr-CA" dirty="0" smtClean="0"/>
              <a:t>Sections communes pour les 3 scénarios:</a:t>
            </a:r>
          </a:p>
          <a:p>
            <a:pPr marL="800100" lvl="1" indent="-342900">
              <a:buFont typeface="Wingdings" panose="05000000000000000000" pitchFamily="2" charset="2"/>
              <a:buChar char="Ø"/>
            </a:pPr>
            <a:r>
              <a:rPr lang="fr-CA" dirty="0" smtClean="0"/>
              <a:t>Area</a:t>
            </a:r>
          </a:p>
          <a:p>
            <a:pPr marL="800100" lvl="1" indent="-342900">
              <a:buFont typeface="Wingdings" panose="05000000000000000000" pitchFamily="2" charset="2"/>
              <a:buChar char="Ø"/>
            </a:pPr>
            <a:r>
              <a:rPr lang="fr-CA" dirty="0" smtClean="0"/>
              <a:t>Constantes</a:t>
            </a:r>
          </a:p>
          <a:p>
            <a:pPr marL="800100" lvl="1" indent="-342900">
              <a:buFont typeface="Wingdings" panose="05000000000000000000" pitchFamily="2" charset="2"/>
              <a:buChar char="Ø"/>
            </a:pPr>
            <a:r>
              <a:rPr lang="fr-CA" dirty="0" err="1" smtClean="0"/>
              <a:t>Landscape</a:t>
            </a:r>
            <a:endParaRPr lang="fr-CA" dirty="0"/>
          </a:p>
          <a:p>
            <a:pPr marL="800100" lvl="1" indent="-342900">
              <a:buFont typeface="Wingdings" panose="05000000000000000000" pitchFamily="2" charset="2"/>
              <a:buChar char="Ø"/>
            </a:pPr>
            <a:r>
              <a:rPr lang="fr-CA" dirty="0" smtClean="0"/>
              <a:t>Outputs</a:t>
            </a:r>
          </a:p>
        </p:txBody>
      </p:sp>
      <p:sp>
        <p:nvSpPr>
          <p:cNvPr id="27" name="ZoneTexte 26"/>
          <p:cNvSpPr txBox="1"/>
          <p:nvPr/>
        </p:nvSpPr>
        <p:spPr>
          <a:xfrm>
            <a:off x="551384" y="2713317"/>
            <a:ext cx="9029663" cy="1938992"/>
          </a:xfrm>
          <a:prstGeom prst="rect">
            <a:avLst/>
          </a:prstGeom>
          <a:noFill/>
        </p:spPr>
        <p:txBody>
          <a:bodyPr wrap="square" rtlCol="0">
            <a:spAutoFit/>
          </a:bodyPr>
          <a:lstStyle/>
          <a:p>
            <a:r>
              <a:rPr lang="fr-CA" dirty="0" smtClean="0"/>
              <a:t>Toutes les autres sections peuvent êtres propre au scénario:</a:t>
            </a:r>
          </a:p>
          <a:p>
            <a:pPr marL="800100" lvl="1" indent="-342900">
              <a:buFont typeface="Wingdings" panose="05000000000000000000" pitchFamily="2" charset="2"/>
              <a:buChar char="Ø"/>
            </a:pPr>
            <a:r>
              <a:rPr lang="fr-CA" dirty="0" smtClean="0"/>
              <a:t>Actions</a:t>
            </a:r>
          </a:p>
          <a:p>
            <a:pPr marL="800100" lvl="1" indent="-342900">
              <a:buFont typeface="Wingdings" panose="05000000000000000000" pitchFamily="2" charset="2"/>
              <a:buChar char="Ø"/>
            </a:pPr>
            <a:r>
              <a:rPr lang="fr-CA" dirty="0" smtClean="0"/>
              <a:t>Transitions</a:t>
            </a:r>
          </a:p>
          <a:p>
            <a:pPr marL="800100" lvl="1" indent="-342900">
              <a:buFont typeface="Wingdings" panose="05000000000000000000" pitchFamily="2" charset="2"/>
              <a:buChar char="Ø"/>
            </a:pPr>
            <a:r>
              <a:rPr lang="fr-CA" dirty="0" err="1" smtClean="0"/>
              <a:t>Yields</a:t>
            </a:r>
            <a:endParaRPr lang="fr-CA" dirty="0" smtClean="0"/>
          </a:p>
          <a:p>
            <a:pPr marL="800100" lvl="1" indent="-342900">
              <a:buFont typeface="Wingdings" panose="05000000000000000000" pitchFamily="2" charset="2"/>
              <a:buChar char="Ø"/>
            </a:pPr>
            <a:r>
              <a:rPr lang="fr-CA" dirty="0" err="1" smtClean="0"/>
              <a:t>Optimize</a:t>
            </a:r>
            <a:endParaRPr lang="fr-CA" dirty="0"/>
          </a:p>
        </p:txBody>
      </p:sp>
    </p:spTree>
    <p:extLst>
      <p:ext uri="{BB962C8B-B14F-4D97-AF65-F5344CB8AC3E}">
        <p14:creationId xmlns:p14="http://schemas.microsoft.com/office/powerpoint/2010/main" val="194142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7">
                                            <p:txEl>
                                              <p:pRg st="0" end="0"/>
                                            </p:txEl>
                                          </p:spTgt>
                                        </p:tgtEl>
                                        <p:attrNameLst>
                                          <p:attrName>style.visibility</p:attrName>
                                        </p:attrNameLst>
                                      </p:cBhvr>
                                      <p:to>
                                        <p:strVal val="visible"/>
                                      </p:to>
                                    </p:set>
                                  </p:childTnLst>
                                </p:cTn>
                              </p:par>
                              <p:par>
                                <p:cTn id="23" presetID="9" presetClass="emph" presetSubtype="0" nodeType="withEffect">
                                  <p:stCondLst>
                                    <p:cond delay="0"/>
                                  </p:stCondLst>
                                  <p:childTnLst>
                                    <p:set>
                                      <p:cBhvr rctx="PPT">
                                        <p:cTn id="24" dur="indefinite"/>
                                        <p:tgtEl>
                                          <p:spTgt spid="25">
                                            <p:txEl>
                                              <p:pRg st="0" end="0"/>
                                            </p:txEl>
                                          </p:spTgt>
                                        </p:tgtEl>
                                        <p:attrNameLst>
                                          <p:attrName>style.opacity</p:attrName>
                                        </p:attrNameLst>
                                      </p:cBhvr>
                                      <p:to>
                                        <p:strVal val="0.5"/>
                                      </p:to>
                                    </p:set>
                                    <p:animEffect filter="image" prLst="opacity: 0.5">
                                      <p:cBhvr rctx="IE">
                                        <p:cTn id="25" dur="indefinite"/>
                                        <p:tgtEl>
                                          <p:spTgt spid="25">
                                            <p:txEl>
                                              <p:pRg st="0" end="0"/>
                                            </p:txEl>
                                          </p:spTgt>
                                        </p:tgtEl>
                                      </p:cBhvr>
                                    </p:animEffect>
                                  </p:childTnLst>
                                </p:cTn>
                              </p:par>
                              <p:par>
                                <p:cTn id="26" presetID="9" presetClass="emph" presetSubtype="0" nodeType="withEffect">
                                  <p:stCondLst>
                                    <p:cond delay="0"/>
                                  </p:stCondLst>
                                  <p:childTnLst>
                                    <p:set>
                                      <p:cBhvr rctx="PPT">
                                        <p:cTn id="27" dur="indefinite"/>
                                        <p:tgtEl>
                                          <p:spTgt spid="25">
                                            <p:txEl>
                                              <p:pRg st="1" end="1"/>
                                            </p:txEl>
                                          </p:spTgt>
                                        </p:tgtEl>
                                        <p:attrNameLst>
                                          <p:attrName>style.opacity</p:attrName>
                                        </p:attrNameLst>
                                      </p:cBhvr>
                                      <p:to>
                                        <p:strVal val="0.5"/>
                                      </p:to>
                                    </p:set>
                                    <p:animEffect filter="image" prLst="opacity: 0.5">
                                      <p:cBhvr rctx="IE">
                                        <p:cTn id="28" dur="indefinite"/>
                                        <p:tgtEl>
                                          <p:spTgt spid="25">
                                            <p:txEl>
                                              <p:pRg st="1" end="1"/>
                                            </p:txEl>
                                          </p:spTgt>
                                        </p:tgtEl>
                                      </p:cBhvr>
                                    </p:animEffect>
                                  </p:childTnLst>
                                </p:cTn>
                              </p:par>
                              <p:par>
                                <p:cTn id="29" presetID="9" presetClass="emph" presetSubtype="0" nodeType="withEffect">
                                  <p:stCondLst>
                                    <p:cond delay="0"/>
                                  </p:stCondLst>
                                  <p:childTnLst>
                                    <p:set>
                                      <p:cBhvr rctx="PPT">
                                        <p:cTn id="30" dur="indefinite"/>
                                        <p:tgtEl>
                                          <p:spTgt spid="25">
                                            <p:txEl>
                                              <p:pRg st="2" end="2"/>
                                            </p:txEl>
                                          </p:spTgt>
                                        </p:tgtEl>
                                        <p:attrNameLst>
                                          <p:attrName>style.opacity</p:attrName>
                                        </p:attrNameLst>
                                      </p:cBhvr>
                                      <p:to>
                                        <p:strVal val="0.5"/>
                                      </p:to>
                                    </p:set>
                                    <p:animEffect filter="image" prLst="opacity: 0.5">
                                      <p:cBhvr rctx="IE">
                                        <p:cTn id="31" dur="indefinite"/>
                                        <p:tgtEl>
                                          <p:spTgt spid="25">
                                            <p:txEl>
                                              <p:pRg st="2" end="2"/>
                                            </p:txEl>
                                          </p:spTgt>
                                        </p:tgtEl>
                                      </p:cBhvr>
                                    </p:animEffect>
                                  </p:childTnLst>
                                </p:cTn>
                              </p:par>
                              <p:par>
                                <p:cTn id="32" presetID="9" presetClass="emph" presetSubtype="0" nodeType="withEffect">
                                  <p:stCondLst>
                                    <p:cond delay="0"/>
                                  </p:stCondLst>
                                  <p:childTnLst>
                                    <p:set>
                                      <p:cBhvr rctx="PPT">
                                        <p:cTn id="33" dur="indefinite"/>
                                        <p:tgtEl>
                                          <p:spTgt spid="25">
                                            <p:txEl>
                                              <p:pRg st="3" end="3"/>
                                            </p:txEl>
                                          </p:spTgt>
                                        </p:tgtEl>
                                        <p:attrNameLst>
                                          <p:attrName>style.opacity</p:attrName>
                                        </p:attrNameLst>
                                      </p:cBhvr>
                                      <p:to>
                                        <p:strVal val="0.5"/>
                                      </p:to>
                                    </p:set>
                                    <p:animEffect filter="image" prLst="opacity: 0.5">
                                      <p:cBhvr rctx="IE">
                                        <p:cTn id="34" dur="indefinite"/>
                                        <p:tgtEl>
                                          <p:spTgt spid="25">
                                            <p:txEl>
                                              <p:pRg st="3" end="3"/>
                                            </p:txEl>
                                          </p:spTgt>
                                        </p:tgtEl>
                                      </p:cBhvr>
                                    </p:animEffect>
                                  </p:childTnLst>
                                </p:cTn>
                              </p:par>
                              <p:par>
                                <p:cTn id="35" presetID="9" presetClass="emph" presetSubtype="0" nodeType="withEffect">
                                  <p:stCondLst>
                                    <p:cond delay="0"/>
                                  </p:stCondLst>
                                  <p:childTnLst>
                                    <p:set>
                                      <p:cBhvr rctx="PPT">
                                        <p:cTn id="36" dur="indefinite"/>
                                        <p:tgtEl>
                                          <p:spTgt spid="25">
                                            <p:txEl>
                                              <p:pRg st="4" end="4"/>
                                            </p:txEl>
                                          </p:spTgt>
                                        </p:tgtEl>
                                        <p:attrNameLst>
                                          <p:attrName>style.opacity</p:attrName>
                                        </p:attrNameLst>
                                      </p:cBhvr>
                                      <p:to>
                                        <p:strVal val="0.5"/>
                                      </p:to>
                                    </p:set>
                                    <p:animEffect filter="image" prLst="opacity: 0.5">
                                      <p:cBhvr rctx="IE">
                                        <p:cTn id="37" dur="indefinite"/>
                                        <p:tgtEl>
                                          <p:spTgt spid="25">
                                            <p:txEl>
                                              <p:pRg st="4" end="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27">
                                            <p:txEl>
                                              <p:pRg st="1" end="1"/>
                                            </p:txEl>
                                          </p:spTgt>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nodeType="clickEffect">
                                  <p:stCondLst>
                                    <p:cond delay="0"/>
                                  </p:stCondLst>
                                  <p:childTnLst>
                                    <p:set>
                                      <p:cBhvr>
                                        <p:cTn id="45" dur="1" fill="hold">
                                          <p:stCondLst>
                                            <p:cond delay="0"/>
                                          </p:stCondLst>
                                        </p:cTn>
                                        <p:tgtEl>
                                          <p:spTgt spid="27">
                                            <p:txEl>
                                              <p:pRg st="2" end="2"/>
                                            </p:txEl>
                                          </p:spTgt>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nodeType="clickEffect">
                                  <p:stCondLst>
                                    <p:cond delay="0"/>
                                  </p:stCondLst>
                                  <p:childTnLst>
                                    <p:set>
                                      <p:cBhvr>
                                        <p:cTn id="49" dur="1" fill="hold">
                                          <p:stCondLst>
                                            <p:cond delay="0"/>
                                          </p:stCondLst>
                                        </p:cTn>
                                        <p:tgtEl>
                                          <p:spTgt spid="27">
                                            <p:txEl>
                                              <p:pRg st="3" end="3"/>
                                            </p:txEl>
                                          </p:spTgt>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nodeType="clickEffect">
                                  <p:stCondLst>
                                    <p:cond delay="0"/>
                                  </p:stCondLst>
                                  <p:childTnLst>
                                    <p:set>
                                      <p:cBhvr>
                                        <p:cTn id="53" dur="1" fill="hold">
                                          <p:stCondLst>
                                            <p:cond delay="0"/>
                                          </p:stCondLst>
                                        </p:cTn>
                                        <p:tgtEl>
                                          <p:spTgt spid="2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2">
            <a:extLst>
              <a:ext uri="{FF2B5EF4-FFF2-40B4-BE49-F238E27FC236}">
                <a16:creationId xmlns="" xmlns:a16="http://schemas.microsoft.com/office/drawing/2014/main" id="{2C64CE8F-6DC1-7B46-AA41-065734F9FFFA}"/>
              </a:ext>
            </a:extLst>
          </p:cNvPr>
          <p:cNvSpPr>
            <a:spLocks noGrp="1" noChangeArrowheads="1"/>
          </p:cNvSpPr>
          <p:nvPr>
            <p:ph type="title"/>
          </p:nvPr>
        </p:nvSpPr>
        <p:spPr>
          <a:xfrm>
            <a:off x="666737" y="74712"/>
            <a:ext cx="10363200" cy="762000"/>
          </a:xfrm>
          <a:prstGeom prst="rect">
            <a:avLst/>
          </a:prstGeom>
        </p:spPr>
        <p:txBody>
          <a:bodyPr/>
          <a:lstStyle/>
          <a:p>
            <a:pPr eaLnBrk="1" hangingPunct="1"/>
            <a:r>
              <a:rPr lang="fr-CA" altLang="fr-FR" dirty="0"/>
              <a:t/>
            </a:r>
            <a:br>
              <a:rPr lang="fr-CA" altLang="fr-FR" dirty="0"/>
            </a:br>
            <a:r>
              <a:rPr lang="fr-CA" dirty="0" smtClean="0"/>
              <a:t>La </a:t>
            </a:r>
            <a:r>
              <a:rPr lang="fr-CA" dirty="0" err="1" smtClean="0"/>
              <a:t>re</a:t>
            </a:r>
            <a:r>
              <a:rPr lang="fr-CA" dirty="0" smtClean="0"/>
              <a:t>-planification: l’ensemble des sous modèles.</a:t>
            </a:r>
            <a:endParaRPr lang="fr-CA" altLang="fr-FR" dirty="0"/>
          </a:p>
        </p:txBody>
      </p:sp>
      <p:sp>
        <p:nvSpPr>
          <p:cNvPr id="10243" name="Espace réservé du numéro de diapositive 1">
            <a:extLst>
              <a:ext uri="{FF2B5EF4-FFF2-40B4-BE49-F238E27FC236}">
                <a16:creationId xmlns="" xmlns:a16="http://schemas.microsoft.com/office/drawing/2014/main" id="{A32D7E7E-5EC9-B640-8806-5F060AD25EEB}"/>
              </a:ext>
            </a:extLst>
          </p:cNvPr>
          <p:cNvSpPr>
            <a:spLocks noGrp="1"/>
          </p:cNvSpPr>
          <p:nvPr>
            <p:ph type="sldNum" sz="quarter" idx="10"/>
          </p:nvPr>
        </p:nvSpPr>
        <p:spPr>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defRPr sz="2400">
                <a:solidFill>
                  <a:schemeClr val="tx1"/>
                </a:solidFill>
                <a:latin typeface="Arial" panose="020B0604020202020204" pitchFamily="34" charset="0"/>
                <a:ea typeface="ヒラギノ角ゴ Pro W3" panose="020B0300000000000000" pitchFamily="34" charset="-128"/>
                <a:cs typeface="ヒラギノ角ゴ Pro W3" panose="020B0300000000000000" pitchFamily="34" charset="-128"/>
              </a:defRPr>
            </a:lvl1pPr>
            <a:lvl2pPr marL="742950" indent="-285750">
              <a:spcBef>
                <a:spcPct val="20000"/>
              </a:spcBef>
              <a:buSzPct val="90000"/>
              <a:buFont typeface="Courier New" panose="02070309020205020404" pitchFamily="49" charset="0"/>
              <a:buBlip>
                <a:blip r:embed="rId2"/>
              </a:buBlip>
              <a:defRPr sz="2200">
                <a:solidFill>
                  <a:srgbClr val="000000"/>
                </a:solidFill>
                <a:latin typeface="Arial" panose="020B0604020202020204" pitchFamily="34" charset="0"/>
                <a:ea typeface="ヒラギノ角ゴ Pro W3" panose="020B0300000000000000" pitchFamily="34" charset="-128"/>
                <a:cs typeface="ヒラギノ角ゴ Pro W3" panose="020B0300000000000000" pitchFamily="34" charset="-128"/>
              </a:defRPr>
            </a:lvl2pPr>
            <a:lvl3pPr marL="1143000" indent="-228600">
              <a:spcBef>
                <a:spcPct val="20000"/>
              </a:spcBef>
              <a:buSzPct val="70000"/>
              <a:buBlip>
                <a:blip r:embed="rId2"/>
              </a:buBlip>
              <a:defRPr sz="2000">
                <a:solidFill>
                  <a:srgbClr val="000000"/>
                </a:solidFill>
                <a:latin typeface="Arial" panose="020B0604020202020204" pitchFamily="34" charset="0"/>
                <a:ea typeface="ヒラギノ角ゴ Pro W3" panose="020B0300000000000000" pitchFamily="34" charset="-128"/>
                <a:cs typeface="ヒラギノ角ゴ Pro W3" panose="020B0300000000000000" pitchFamily="34" charset="-128"/>
              </a:defRPr>
            </a:lvl3pPr>
            <a:lvl4pPr marL="1600200" indent="-228600">
              <a:spcBef>
                <a:spcPct val="20000"/>
              </a:spcBef>
              <a:buChar char="–"/>
              <a:defRPr sz="2000">
                <a:solidFill>
                  <a:schemeClr val="tx1"/>
                </a:solidFill>
                <a:latin typeface="Helvetica" pitchFamily="2" charset="0"/>
                <a:ea typeface="ヒラギノ角ゴ Pro W3" panose="020B0300000000000000" pitchFamily="34" charset="-128"/>
                <a:cs typeface="ヒラギノ角ゴ Pro W3" panose="020B0300000000000000" pitchFamily="34" charset="-128"/>
              </a:defRPr>
            </a:lvl4pPr>
            <a:lvl5pPr marL="2057400" indent="-228600">
              <a:spcBef>
                <a:spcPct val="20000"/>
              </a:spcBef>
              <a:buChar char="»"/>
              <a:defRPr sz="2000">
                <a:solidFill>
                  <a:schemeClr val="tx1"/>
                </a:solidFill>
                <a:latin typeface="Helvetica" pitchFamily="2" charset="0"/>
                <a:ea typeface="ヒラギノ角ゴ Pro W3" panose="020B0300000000000000" pitchFamily="34" charset="-128"/>
                <a:cs typeface="ヒラギノ角ゴ Pro W3" panose="020B0300000000000000" pitchFamily="34" charset="-128"/>
              </a:defRPr>
            </a:lvl5pPr>
            <a:lvl6pPr marL="2514600" indent="-228600" eaLnBrk="0" fontAlgn="base" hangingPunct="0">
              <a:spcBef>
                <a:spcPct val="20000"/>
              </a:spcBef>
              <a:spcAft>
                <a:spcPct val="0"/>
              </a:spcAft>
              <a:buChar char="»"/>
              <a:defRPr sz="2000">
                <a:solidFill>
                  <a:schemeClr val="tx1"/>
                </a:solidFill>
                <a:latin typeface="Helvetica" pitchFamily="2" charset="0"/>
                <a:ea typeface="ヒラギノ角ゴ Pro W3" panose="020B0300000000000000" pitchFamily="34" charset="-128"/>
                <a:cs typeface="ヒラギノ角ゴ Pro W3" panose="020B0300000000000000" pitchFamily="34" charset="-128"/>
              </a:defRPr>
            </a:lvl6pPr>
            <a:lvl7pPr marL="2971800" indent="-228600" eaLnBrk="0" fontAlgn="base" hangingPunct="0">
              <a:spcBef>
                <a:spcPct val="20000"/>
              </a:spcBef>
              <a:spcAft>
                <a:spcPct val="0"/>
              </a:spcAft>
              <a:buChar char="»"/>
              <a:defRPr sz="2000">
                <a:solidFill>
                  <a:schemeClr val="tx1"/>
                </a:solidFill>
                <a:latin typeface="Helvetica" pitchFamily="2" charset="0"/>
                <a:ea typeface="ヒラギノ角ゴ Pro W3" panose="020B0300000000000000" pitchFamily="34" charset="-128"/>
                <a:cs typeface="ヒラギノ角ゴ Pro W3" panose="020B0300000000000000" pitchFamily="34" charset="-128"/>
              </a:defRPr>
            </a:lvl7pPr>
            <a:lvl8pPr marL="3429000" indent="-228600" eaLnBrk="0" fontAlgn="base" hangingPunct="0">
              <a:spcBef>
                <a:spcPct val="20000"/>
              </a:spcBef>
              <a:spcAft>
                <a:spcPct val="0"/>
              </a:spcAft>
              <a:buChar char="»"/>
              <a:defRPr sz="2000">
                <a:solidFill>
                  <a:schemeClr val="tx1"/>
                </a:solidFill>
                <a:latin typeface="Helvetica" pitchFamily="2" charset="0"/>
                <a:ea typeface="ヒラギノ角ゴ Pro W3" panose="020B0300000000000000" pitchFamily="34" charset="-128"/>
                <a:cs typeface="ヒラギノ角ゴ Pro W3" panose="020B0300000000000000" pitchFamily="34" charset="-128"/>
              </a:defRPr>
            </a:lvl8pPr>
            <a:lvl9pPr marL="3886200" indent="-228600" eaLnBrk="0" fontAlgn="base" hangingPunct="0">
              <a:spcBef>
                <a:spcPct val="20000"/>
              </a:spcBef>
              <a:spcAft>
                <a:spcPct val="0"/>
              </a:spcAft>
              <a:buChar char="»"/>
              <a:defRPr sz="2000">
                <a:solidFill>
                  <a:schemeClr val="tx1"/>
                </a:solidFill>
                <a:latin typeface="Helvetica" pitchFamily="2" charset="0"/>
                <a:ea typeface="ヒラギノ角ゴ Pro W3" panose="020B0300000000000000" pitchFamily="34" charset="-128"/>
                <a:cs typeface="ヒラギノ角ゴ Pro W3" panose="020B0300000000000000" pitchFamily="34" charset="-128"/>
              </a:defRPr>
            </a:lvl9pPr>
          </a:lstStyle>
          <a:p>
            <a:pPr>
              <a:spcBef>
                <a:spcPct val="0"/>
              </a:spcBef>
            </a:pPr>
            <a:fld id="{9FBA7238-3D46-9545-868D-82165EA7AAB4}" type="slidenum">
              <a:rPr lang="fr-FR" altLang="fr-FR" sz="1300" smtClean="0">
                <a:solidFill>
                  <a:srgbClr val="000000"/>
                </a:solidFill>
              </a:rPr>
              <a:pPr>
                <a:spcBef>
                  <a:spcPct val="0"/>
                </a:spcBef>
              </a:pPr>
              <a:t>9</a:t>
            </a:fld>
            <a:endParaRPr lang="fr-FR" altLang="fr-FR" sz="1100">
              <a:solidFill>
                <a:srgbClr val="000000"/>
              </a:solidFill>
            </a:endParaRPr>
          </a:p>
        </p:txBody>
      </p:sp>
      <p:sp>
        <p:nvSpPr>
          <p:cNvPr id="6" name="ZoneTexte 5"/>
          <p:cNvSpPr txBox="1"/>
          <p:nvPr/>
        </p:nvSpPr>
        <p:spPr>
          <a:xfrm>
            <a:off x="551384" y="760059"/>
            <a:ext cx="10297144" cy="1200329"/>
          </a:xfrm>
          <a:prstGeom prst="rect">
            <a:avLst/>
          </a:prstGeom>
          <a:noFill/>
        </p:spPr>
        <p:txBody>
          <a:bodyPr wrap="square" rtlCol="0">
            <a:spAutoFit/>
          </a:bodyPr>
          <a:lstStyle/>
          <a:p>
            <a:pPr marL="342900" indent="-342900">
              <a:buFont typeface="Wingdings" panose="05000000000000000000" pitchFamily="2" charset="2"/>
              <a:buChar char="Ø"/>
            </a:pPr>
            <a:r>
              <a:rPr lang="fr-CA" dirty="0" smtClean="0"/>
              <a:t>Deux nouveaux </a:t>
            </a:r>
            <a:r>
              <a:rPr lang="fr-CA" dirty="0"/>
              <a:t>mots </a:t>
            </a:r>
            <a:r>
              <a:rPr lang="fr-CA" dirty="0" smtClean="0"/>
              <a:t>clés dans </a:t>
            </a:r>
            <a:r>
              <a:rPr lang="fr-CA" b="1" u="sng" dirty="0" smtClean="0"/>
              <a:t>FMT:</a:t>
            </a:r>
            <a:endParaRPr lang="fr-CA" b="1" u="sng" dirty="0"/>
          </a:p>
          <a:p>
            <a:pPr marL="800100" lvl="1" indent="-342900">
              <a:buFont typeface="Wingdings" panose="05000000000000000000" pitchFamily="2" charset="2"/>
              <a:buChar char="Ø"/>
            </a:pPr>
            <a:r>
              <a:rPr lang="fr-CA" b="1" u="sng" dirty="0" smtClean="0"/>
              <a:t>_REIGNORE(</a:t>
            </a:r>
            <a:r>
              <a:rPr lang="fr-CA" b="1" u="sng" dirty="0" err="1" smtClean="0"/>
              <a:t>périodereplanification</a:t>
            </a:r>
            <a:r>
              <a:rPr lang="fr-CA" b="1" u="sng" dirty="0" smtClean="0"/>
              <a:t>) </a:t>
            </a:r>
          </a:p>
          <a:p>
            <a:pPr marL="800100" lvl="1" indent="-342900">
              <a:buFont typeface="Wingdings" panose="05000000000000000000" pitchFamily="2" charset="2"/>
              <a:buChar char="Ø"/>
            </a:pPr>
            <a:r>
              <a:rPr lang="fr-CA" b="1" u="sng" dirty="0" smtClean="0"/>
              <a:t>_REPLICATE(fichier.csv)</a:t>
            </a:r>
          </a:p>
        </p:txBody>
      </p:sp>
      <p:sp>
        <p:nvSpPr>
          <p:cNvPr id="7" name="ZoneTexte 6"/>
          <p:cNvSpPr txBox="1"/>
          <p:nvPr/>
        </p:nvSpPr>
        <p:spPr>
          <a:xfrm>
            <a:off x="615640" y="1915357"/>
            <a:ext cx="10297144" cy="1200329"/>
          </a:xfrm>
          <a:prstGeom prst="rect">
            <a:avLst/>
          </a:prstGeom>
          <a:noFill/>
        </p:spPr>
        <p:txBody>
          <a:bodyPr wrap="square" rtlCol="0">
            <a:spAutoFit/>
          </a:bodyPr>
          <a:lstStyle/>
          <a:p>
            <a:pPr marL="342900" indent="-342900">
              <a:buFont typeface="Wingdings" panose="05000000000000000000" pitchFamily="2" charset="2"/>
              <a:buChar char="Ø"/>
            </a:pPr>
            <a:r>
              <a:rPr lang="fr-CA" dirty="0" smtClean="0"/>
              <a:t>Ces deux mots clés doivent être placés dans la section </a:t>
            </a:r>
            <a:r>
              <a:rPr lang="fr-CA" dirty="0" err="1" smtClean="0"/>
              <a:t>optimize</a:t>
            </a:r>
            <a:endParaRPr lang="fr-CA" dirty="0" smtClean="0"/>
          </a:p>
          <a:p>
            <a:pPr marL="342900" indent="-342900">
              <a:buFont typeface="Wingdings" panose="05000000000000000000" pitchFamily="2" charset="2"/>
              <a:buChar char="Ø"/>
            </a:pPr>
            <a:r>
              <a:rPr lang="fr-CA" dirty="0" smtClean="0"/>
              <a:t>Valable seulement pour les contraintes standard</a:t>
            </a:r>
          </a:p>
          <a:p>
            <a:pPr marL="342900" indent="-342900">
              <a:buFont typeface="Wingdings" panose="05000000000000000000" pitchFamily="2" charset="2"/>
              <a:buChar char="Ø"/>
            </a:pPr>
            <a:r>
              <a:rPr lang="fr-CA" dirty="0" smtClean="0"/>
              <a:t>Ils doivent apparaitre au bout de la ligne visée</a:t>
            </a:r>
          </a:p>
        </p:txBody>
      </p:sp>
    </p:spTree>
    <p:extLst>
      <p:ext uri="{BB962C8B-B14F-4D97-AF65-F5344CB8AC3E}">
        <p14:creationId xmlns:p14="http://schemas.microsoft.com/office/powerpoint/2010/main" val="955313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0" end="0"/>
                                            </p:txEl>
                                          </p:spTgt>
                                        </p:tgtEl>
                                        <p:attrNameLst>
                                          <p:attrName>style.visibility</p:attrName>
                                        </p:attrNameLst>
                                      </p:cBhvr>
                                      <p:to>
                                        <p:strVal val="visible"/>
                                      </p:to>
                                    </p:set>
                                  </p:childTnLst>
                                </p:cTn>
                              </p:par>
                              <p:par>
                                <p:cTn id="13" presetID="9" presetClass="emph" presetSubtype="0" nodeType="withEffect">
                                  <p:stCondLst>
                                    <p:cond delay="0"/>
                                  </p:stCondLst>
                                  <p:childTnLst>
                                    <p:set>
                                      <p:cBhvr rctx="PPT">
                                        <p:cTn id="14" dur="indefinite"/>
                                        <p:tgtEl>
                                          <p:spTgt spid="6">
                                            <p:txEl>
                                              <p:pRg st="0" end="0"/>
                                            </p:txEl>
                                          </p:spTgt>
                                        </p:tgtEl>
                                        <p:attrNameLst>
                                          <p:attrName>style.opacity</p:attrName>
                                        </p:attrNameLst>
                                      </p:cBhvr>
                                      <p:to>
                                        <p:strVal val="0.5"/>
                                      </p:to>
                                    </p:set>
                                    <p:animEffect filter="image" prLst="opacity: 0.5">
                                      <p:cBhvr rctx="IE">
                                        <p:cTn id="15" dur="indefinite"/>
                                        <p:tgtEl>
                                          <p:spTgt spid="6">
                                            <p:txEl>
                                              <p:pRg st="0" end="0"/>
                                            </p:txEl>
                                          </p:spTgt>
                                        </p:tgtEl>
                                      </p:cBhvr>
                                    </p:animEffect>
                                  </p:childTnLst>
                                </p:cTn>
                              </p:par>
                              <p:par>
                                <p:cTn id="16" presetID="9" presetClass="emph" presetSubtype="0" nodeType="withEffect">
                                  <p:stCondLst>
                                    <p:cond delay="0"/>
                                  </p:stCondLst>
                                  <p:childTnLst>
                                    <p:set>
                                      <p:cBhvr rctx="PPT">
                                        <p:cTn id="17" dur="indefinite"/>
                                        <p:tgtEl>
                                          <p:spTgt spid="6">
                                            <p:txEl>
                                              <p:pRg st="1" end="1"/>
                                            </p:txEl>
                                          </p:spTgt>
                                        </p:tgtEl>
                                        <p:attrNameLst>
                                          <p:attrName>style.opacity</p:attrName>
                                        </p:attrNameLst>
                                      </p:cBhvr>
                                      <p:to>
                                        <p:strVal val="0.5"/>
                                      </p:to>
                                    </p:set>
                                    <p:animEffect filter="image" prLst="opacity: 0.5">
                                      <p:cBhvr rctx="IE">
                                        <p:cTn id="18" dur="indefinite"/>
                                        <p:tgtEl>
                                          <p:spTgt spid="6">
                                            <p:txEl>
                                              <p:pRg st="1" end="1"/>
                                            </p:txEl>
                                          </p:spTgt>
                                        </p:tgtEl>
                                      </p:cBhvr>
                                    </p:animEffect>
                                  </p:childTnLst>
                                </p:cTn>
                              </p:par>
                              <p:par>
                                <p:cTn id="19" presetID="9" presetClass="emph" presetSubtype="0" nodeType="withEffect">
                                  <p:stCondLst>
                                    <p:cond delay="0"/>
                                  </p:stCondLst>
                                  <p:childTnLst>
                                    <p:set>
                                      <p:cBhvr rctx="PPT">
                                        <p:cTn id="20" dur="indefinite"/>
                                        <p:tgtEl>
                                          <p:spTgt spid="6">
                                            <p:txEl>
                                              <p:pRg st="2" end="2"/>
                                            </p:txEl>
                                          </p:spTgt>
                                        </p:tgtEl>
                                        <p:attrNameLst>
                                          <p:attrName>style.opacity</p:attrName>
                                        </p:attrNameLst>
                                      </p:cBhvr>
                                      <p:to>
                                        <p:strVal val="0.5"/>
                                      </p:to>
                                    </p:set>
                                    <p:animEffect filter="image" prLst="opacity: 0.5">
                                      <p:cBhvr rctx="IE">
                                        <p:cTn id="21" dur="indefinite"/>
                                        <p:tgtEl>
                                          <p:spTgt spid="6">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7">
                                            <p:txEl>
                                              <p:pRg st="1" end="1"/>
                                            </p:txEl>
                                          </p:spTgt>
                                        </p:tgtEl>
                                        <p:attrNameLst>
                                          <p:attrName>style.visibility</p:attrName>
                                        </p:attrNameLst>
                                      </p:cBhvr>
                                      <p:to>
                                        <p:strVal val="visible"/>
                                      </p:to>
                                    </p:set>
                                  </p:childTnLst>
                                </p:cTn>
                              </p:par>
                              <p:par>
                                <p:cTn id="26" presetID="9" presetClass="emph" presetSubtype="0" nodeType="withEffect">
                                  <p:stCondLst>
                                    <p:cond delay="0"/>
                                  </p:stCondLst>
                                  <p:childTnLst>
                                    <p:set>
                                      <p:cBhvr rctx="PPT">
                                        <p:cTn id="27" dur="indefinite"/>
                                        <p:tgtEl>
                                          <p:spTgt spid="7">
                                            <p:txEl>
                                              <p:pRg st="0" end="0"/>
                                            </p:txEl>
                                          </p:spTgt>
                                        </p:tgtEl>
                                        <p:attrNameLst>
                                          <p:attrName>style.opacity</p:attrName>
                                        </p:attrNameLst>
                                      </p:cBhvr>
                                      <p:to>
                                        <p:strVal val="0.5"/>
                                      </p:to>
                                    </p:set>
                                    <p:animEffect filter="image" prLst="opacity: 0.5">
                                      <p:cBhvr rctx="IE">
                                        <p:cTn id="28" dur="indefinite"/>
                                        <p:tgtEl>
                                          <p:spTgt spid="7">
                                            <p:txEl>
                                              <p:pRg st="0" end="0"/>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7">
                                            <p:txEl>
                                              <p:pRg st="2" end="2"/>
                                            </p:txEl>
                                          </p:spTgt>
                                        </p:tgtEl>
                                        <p:attrNameLst>
                                          <p:attrName>style.visibility</p:attrName>
                                        </p:attrNameLst>
                                      </p:cBhvr>
                                      <p:to>
                                        <p:strVal val="visible"/>
                                      </p:to>
                                    </p:set>
                                  </p:childTnLst>
                                </p:cTn>
                              </p:par>
                              <p:par>
                                <p:cTn id="33" presetID="9" presetClass="emph" presetSubtype="0" nodeType="withEffect">
                                  <p:stCondLst>
                                    <p:cond delay="0"/>
                                  </p:stCondLst>
                                  <p:childTnLst>
                                    <p:set>
                                      <p:cBhvr rctx="PPT">
                                        <p:cTn id="34" dur="indefinite"/>
                                        <p:tgtEl>
                                          <p:spTgt spid="7">
                                            <p:txEl>
                                              <p:pRg st="1" end="1"/>
                                            </p:txEl>
                                          </p:spTgt>
                                        </p:tgtEl>
                                        <p:attrNameLst>
                                          <p:attrName>style.opacity</p:attrName>
                                        </p:attrNameLst>
                                      </p:cBhvr>
                                      <p:to>
                                        <p:strVal val="0.5"/>
                                      </p:to>
                                    </p:set>
                                    <p:animEffect filter="image" prLst="opacity: 0.5">
                                      <p:cBhvr rctx="IE">
                                        <p:cTn id="35" dur="indefinite"/>
                                        <p:tgtEl>
                                          <p:spTgt spid="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Nouvelle présentation">
  <a:themeElements>
    <a:clrScheme name="Nouvelle pré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ouvelle présentation">
      <a:majorFont>
        <a:latin typeface="Helvetica"/>
        <a:ea typeface="ヒラギノ角ゴ Pro W3"/>
        <a:cs typeface="ヒラギノ角ゴ Pro W3"/>
      </a:majorFont>
      <a:minorFont>
        <a:latin typeface="Arial"/>
        <a:ea typeface="ヒラギノ角ゴ Pro W3"/>
        <a:cs typeface="ヒラギノ角ゴ Pro W3"/>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fr-FR" sz="2400" b="0" i="0" u="none" strike="noStrike" cap="none" normalizeH="0" baseline="0">
            <a:ln>
              <a:noFill/>
            </a:ln>
            <a:solidFill>
              <a:srgbClr val="000000"/>
            </a:solidFill>
            <a:effectLst/>
            <a:latin typeface="Arial" charset="0"/>
            <a:ea typeface="ヒラギノ角ゴ Pro W3" charset="0"/>
            <a:cs typeface="ヒラギノ角ゴ Pro W3"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fr-FR" sz="2400" b="0" i="0" u="none" strike="noStrike" cap="none" normalizeH="0" baseline="0">
            <a:ln>
              <a:noFill/>
            </a:ln>
            <a:solidFill>
              <a:srgbClr val="000000"/>
            </a:solidFill>
            <a:effectLst/>
            <a:latin typeface="Arial" charset="0"/>
            <a:ea typeface="ヒラギノ角ゴ Pro W3" charset="0"/>
            <a:cs typeface="ヒラギノ角ゴ Pro W3" charset="0"/>
          </a:defRPr>
        </a:defPPr>
      </a:lstStyle>
    </a:lnDef>
  </a:objectDefaults>
  <a:extraClrSchemeLst>
    <a:extraClrScheme>
      <a:clrScheme name="Nouvelle pré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ouvelle pré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ouvelle pré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ouvelle pré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ouvelle pré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ouvelle pré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ouvelle pré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ouvelle pré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ouvelle pré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ouvelle pré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ouvelle pré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ouvelle pré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Nouvelle présentation">
  <a:themeElements>
    <a:clrScheme name="Nouvelle pré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ouvelle présentation">
      <a:majorFont>
        <a:latin typeface="Helvetica"/>
        <a:ea typeface="ヒラギノ角ゴ Pro W3"/>
        <a:cs typeface="ヒラギノ角ゴ Pro W3"/>
      </a:majorFont>
      <a:minorFont>
        <a:latin typeface="Arial"/>
        <a:ea typeface="ヒラギノ角ゴ Pro W3"/>
        <a:cs typeface="ヒラギノ角ゴ Pro W3"/>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fr-FR" sz="2400" b="0" i="0" u="none" strike="noStrike" cap="none" normalizeH="0" baseline="0">
            <a:ln>
              <a:noFill/>
            </a:ln>
            <a:solidFill>
              <a:srgbClr val="000000"/>
            </a:solidFill>
            <a:effectLst/>
            <a:latin typeface="Arial" charset="0"/>
            <a:ea typeface="ヒラギノ角ゴ Pro W3" charset="0"/>
            <a:cs typeface="ヒラギノ角ゴ Pro W3"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fr-FR" sz="2400" b="0" i="0" u="none" strike="noStrike" cap="none" normalizeH="0" baseline="0">
            <a:ln>
              <a:noFill/>
            </a:ln>
            <a:solidFill>
              <a:srgbClr val="000000"/>
            </a:solidFill>
            <a:effectLst/>
            <a:latin typeface="Arial" charset="0"/>
            <a:ea typeface="ヒラギノ角ゴ Pro W3" charset="0"/>
            <a:cs typeface="ヒラギノ角ゴ Pro W3" charset="0"/>
          </a:defRPr>
        </a:defPPr>
      </a:lstStyle>
    </a:lnDef>
  </a:objectDefaults>
  <a:extraClrSchemeLst>
    <a:extraClrScheme>
      <a:clrScheme name="Nouvelle pré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ouvelle pré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ouvelle pré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ouvelle pré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ouvelle pré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ouvelle pré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ouvelle pré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ouvelle pré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ouvelle pré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ouvelle pré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ouvelle pré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ouvelle pré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Presentation4">
  <a:themeElements>
    <a:clrScheme name="Presentation4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Presentation4">
      <a:majorFont>
        <a:latin typeface="Arial"/>
        <a:ea typeface="ヒラギノ角ゴ Pro W3"/>
        <a:cs typeface="ヒラギノ角ゴ Pro W3"/>
      </a:majorFont>
      <a:minorFont>
        <a:latin typeface="Arial"/>
        <a:ea typeface="ヒラギノ角ゴ Pro W3"/>
        <a:cs typeface="ヒラギノ角ゴ Pro W3"/>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fr-FR" sz="2400" b="0" i="0" u="none" strike="noStrike" cap="none" normalizeH="0" baseline="0">
            <a:ln>
              <a:noFill/>
            </a:ln>
            <a:solidFill>
              <a:srgbClr val="000000"/>
            </a:solidFill>
            <a:effectLst/>
            <a:latin typeface="Arial" charset="0"/>
            <a:ea typeface="ヒラギノ角ゴ Pro W3" charset="0"/>
            <a:cs typeface="ヒラギノ角ゴ Pro W3"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fr-FR" sz="2400" b="0" i="0" u="none" strike="noStrike" cap="none" normalizeH="0" baseline="0">
            <a:ln>
              <a:noFill/>
            </a:ln>
            <a:solidFill>
              <a:srgbClr val="000000"/>
            </a:solidFill>
            <a:effectLst/>
            <a:latin typeface="Arial" charset="0"/>
            <a:ea typeface="ヒラギノ角ゴ Pro W3" charset="0"/>
            <a:cs typeface="ヒラギノ角ゴ Pro W3" charset="0"/>
          </a:defRPr>
        </a:defPPr>
      </a:lstStyle>
    </a:lnDef>
  </a:objectDefaults>
  <a:extraClrSchemeLst>
    <a:extraClrScheme>
      <a:clrScheme name="Presentation4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Presentation4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Presentation4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Presentation4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Presentation4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Presentation4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Presentation4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Presentation4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Presentation4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Presentation4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Presentation4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Presentation4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2_Nouvelle présentation">
  <a:themeElements>
    <a:clrScheme name="Nouvelle pré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ouvelle présentation">
      <a:majorFont>
        <a:latin typeface="Helvetica"/>
        <a:ea typeface="ヒラギノ角ゴ Pro W3"/>
        <a:cs typeface="ヒラギノ角ゴ Pro W3"/>
      </a:majorFont>
      <a:minorFont>
        <a:latin typeface="Arial"/>
        <a:ea typeface="ヒラギノ角ゴ Pro W3"/>
        <a:cs typeface="ヒラギノ角ゴ Pro W3"/>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fr-FR" sz="2400" b="0" i="0" u="none" strike="noStrike" cap="none" normalizeH="0" baseline="0">
            <a:ln>
              <a:noFill/>
            </a:ln>
            <a:solidFill>
              <a:srgbClr val="000000"/>
            </a:solidFill>
            <a:effectLst/>
            <a:latin typeface="Arial" charset="0"/>
            <a:ea typeface="ヒラギノ角ゴ Pro W3" charset="0"/>
            <a:cs typeface="ヒラギノ角ゴ Pro W3"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fr-FR" sz="2400" b="0" i="0" u="none" strike="noStrike" cap="none" normalizeH="0" baseline="0">
            <a:ln>
              <a:noFill/>
            </a:ln>
            <a:solidFill>
              <a:srgbClr val="000000"/>
            </a:solidFill>
            <a:effectLst/>
            <a:latin typeface="Arial" charset="0"/>
            <a:ea typeface="ヒラギノ角ゴ Pro W3" charset="0"/>
            <a:cs typeface="ヒラギノ角ゴ Pro W3" charset="0"/>
          </a:defRPr>
        </a:defPPr>
      </a:lstStyle>
    </a:lnDef>
  </a:objectDefaults>
  <a:extraClrSchemeLst>
    <a:extraClrScheme>
      <a:clrScheme name="Nouvelle pré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ouvelle pré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ouvelle pré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ouvelle pré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ouvelle pré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ouvelle pré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ouvelle pré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ouvelle pré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ouvelle pré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ouvelle pré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ouvelle pré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ouvelle pré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Thème Office">
  <a:themeElements>
    <a:clrScheme name="Bureau">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Thème 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ujet xmlns="785701b4-08d1-402f-a497-f2f813221731">Fiche, rapport et PowerPoint génériques</Sujet>
    <Date xmlns="785701b4-08d1-402f-a497-f2f813221731">2021-01-14T05:00:00+00:00</Dat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308D8C7535AC984C954409E86008B6B1" ma:contentTypeVersion="5" ma:contentTypeDescription="Crée un document." ma:contentTypeScope="" ma:versionID="b98d606db1d8981b42c20d29caab754c">
  <xsd:schema xmlns:xsd="http://www.w3.org/2001/XMLSchema" xmlns:xs="http://www.w3.org/2001/XMLSchema" xmlns:p="http://schemas.microsoft.com/office/2006/metadata/properties" xmlns:ns2="785701b4-08d1-402f-a497-f2f813221731" targetNamespace="http://schemas.microsoft.com/office/2006/metadata/properties" ma:root="true" ma:fieldsID="77ff28afb2ad7804448e564e5d4b2614" ns2:_="">
    <xsd:import namespace="785701b4-08d1-402f-a497-f2f813221731"/>
    <xsd:element name="properties">
      <xsd:complexType>
        <xsd:sequence>
          <xsd:element name="documentManagement">
            <xsd:complexType>
              <xsd:all>
                <xsd:element ref="ns2:Sujet"/>
                <xsd:element ref="ns2:Dat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85701b4-08d1-402f-a497-f2f813221731" elementFormDefault="qualified">
    <xsd:import namespace="http://schemas.microsoft.com/office/2006/documentManagement/types"/>
    <xsd:import namespace="http://schemas.microsoft.com/office/infopath/2007/PartnerControls"/>
    <xsd:element name="Sujet" ma:index="8" ma:displayName="Sujet" ma:format="Dropdown" ma:internalName="Sujet">
      <xsd:simpleType>
        <xsd:union memberTypes="dms:Text">
          <xsd:simpleType>
            <xsd:restriction base="dms:Choice">
              <xsd:enumeration value="Administratif BFEC"/>
              <xsd:enumeration value="Cartes de noël"/>
              <xsd:enumeration value="Cartables CPF 2008-2013"/>
              <xsd:enumeration value="Couvertures"/>
              <xsd:enumeration value="Fiches"/>
              <xsd:enumeration value="Logos"/>
              <xsd:enumeration value="Modèles d'entente"/>
              <xsd:enumeration value="Powerpoint"/>
              <xsd:enumeration value="Archives"/>
            </xsd:restriction>
          </xsd:simpleType>
        </xsd:union>
      </xsd:simpleType>
    </xsd:element>
    <xsd:element name="Date" ma:index="9" nillable="true" ma:displayName="Date" ma:format="DateOnly" ma:internalName="Dat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15BDF4D-C324-48A5-91B7-E22D7BB1F0AC}">
  <ds:schemaRefs>
    <ds:schemaRef ds:uri="http://schemas.microsoft.com/office/2006/documentManagement/types"/>
    <ds:schemaRef ds:uri="http://schemas.microsoft.com/office/2006/metadata/properties"/>
    <ds:schemaRef ds:uri="http://schemas.openxmlformats.org/package/2006/metadata/core-properties"/>
    <ds:schemaRef ds:uri="http://purl.org/dc/terms/"/>
    <ds:schemaRef ds:uri="http://purl.org/dc/dcmitype/"/>
    <ds:schemaRef ds:uri="http://schemas.microsoft.com/office/infopath/2007/PartnerControls"/>
    <ds:schemaRef ds:uri="http://purl.org/dc/elements/1.1/"/>
    <ds:schemaRef ds:uri="785701b4-08d1-402f-a497-f2f813221731"/>
    <ds:schemaRef ds:uri="http://www.w3.org/XML/1998/namespace"/>
  </ds:schemaRefs>
</ds:datastoreItem>
</file>

<file path=customXml/itemProps2.xml><?xml version="1.0" encoding="utf-8"?>
<ds:datastoreItem xmlns:ds="http://schemas.openxmlformats.org/officeDocument/2006/customXml" ds:itemID="{36B87F5F-D7D2-4A03-9569-C00D818199E2}">
  <ds:schemaRefs>
    <ds:schemaRef ds:uri="http://schemas.microsoft.com/sharepoint/v3/contenttype/forms"/>
  </ds:schemaRefs>
</ds:datastoreItem>
</file>

<file path=customXml/itemProps3.xml><?xml version="1.0" encoding="utf-8"?>
<ds:datastoreItem xmlns:ds="http://schemas.openxmlformats.org/officeDocument/2006/customXml" ds:itemID="{05EA8467-0C25-4D82-95B8-4F4EEEE26BD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85701b4-08d1-402f-a497-f2f81322173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14704</TotalTime>
  <Words>1599</Words>
  <Application>Microsoft Office PowerPoint</Application>
  <PresentationFormat>Grand écran</PresentationFormat>
  <Paragraphs>236</Paragraphs>
  <Slides>30</Slides>
  <Notes>2</Notes>
  <HiddenSlides>0</HiddenSlides>
  <MMClips>0</MMClips>
  <ScaleCrop>false</ScaleCrop>
  <HeadingPairs>
    <vt:vector size="6" baseType="variant">
      <vt:variant>
        <vt:lpstr>Polices utilisées</vt:lpstr>
      </vt:variant>
      <vt:variant>
        <vt:i4>6</vt:i4>
      </vt:variant>
      <vt:variant>
        <vt:lpstr>Thème</vt:lpstr>
      </vt:variant>
      <vt:variant>
        <vt:i4>4</vt:i4>
      </vt:variant>
      <vt:variant>
        <vt:lpstr>Titres des diapositives</vt:lpstr>
      </vt:variant>
      <vt:variant>
        <vt:i4>30</vt:i4>
      </vt:variant>
    </vt:vector>
  </HeadingPairs>
  <TitlesOfParts>
    <vt:vector size="40" baseType="lpstr">
      <vt:lpstr>Arial</vt:lpstr>
      <vt:lpstr>Calibri</vt:lpstr>
      <vt:lpstr>Helvetica</vt:lpstr>
      <vt:lpstr>Police système</vt:lpstr>
      <vt:lpstr>Wingdings</vt:lpstr>
      <vt:lpstr>ヒラギノ角ゴ Pro W3</vt:lpstr>
      <vt:lpstr>Nouvelle présentation</vt:lpstr>
      <vt:lpstr>1_Nouvelle présentation</vt:lpstr>
      <vt:lpstr>Presentation4</vt:lpstr>
      <vt:lpstr>2_Nouvelle présentation</vt:lpstr>
      <vt:lpstr>Bureau du forestier en chef    </vt:lpstr>
      <vt:lpstr> La re-planification spatialement référencée permet:</vt:lpstr>
      <vt:lpstr> La re-planification spatialement référencée</vt:lpstr>
      <vt:lpstr> Méthodologie </vt:lpstr>
      <vt:lpstr>Forest Management Tool (FMT)</vt:lpstr>
      <vt:lpstr> La re-planification: une itération</vt:lpstr>
      <vt:lpstr> La re-planification: une itération les liens</vt:lpstr>
      <vt:lpstr> La re-planification: l’ensemble des sous modèles.</vt:lpstr>
      <vt:lpstr> La re-planification: l’ensemble des sous modèles.</vt:lpstr>
      <vt:lpstr> L’ensemble des sous modèles: _REIGNORE(repériode)</vt:lpstr>
      <vt:lpstr> L’ensemble des sous modèles: _REPLICATE(output)</vt:lpstr>
      <vt:lpstr> La re-planification: Le sous modèle stratégique</vt:lpstr>
      <vt:lpstr> La re-planification: Le sous modèle stochastique</vt:lpstr>
      <vt:lpstr> Modèle stochastique: _RANDOM(output)</vt:lpstr>
      <vt:lpstr> La re-planification: Le sous modèle tactique</vt:lpstr>
      <vt:lpstr> La re-planification: Les résultats</vt:lpstr>
      <vt:lpstr> La re-planification: Le fichier de probabilité</vt:lpstr>
      <vt:lpstr> La re-planification: Lowerprobability</vt:lpstr>
      <vt:lpstr> La re-planification: Lowerprobability</vt:lpstr>
      <vt:lpstr> La re-planification: Upperprobability</vt:lpstr>
      <vt:lpstr> La re-planification: Upperprobability</vt:lpstr>
      <vt:lpstr> La re-planification: les résultats</vt:lpstr>
      <vt:lpstr> La re-planification: Exercice 1</vt:lpstr>
      <vt:lpstr> La re-planification: Exercice 2</vt:lpstr>
      <vt:lpstr> La re-planification: Exercice 3</vt:lpstr>
      <vt:lpstr> La re-planification: Exercice 4</vt:lpstr>
      <vt:lpstr> La re-planification: Exercice 5</vt:lpstr>
      <vt:lpstr> La re-planification: Exercice 6</vt:lpstr>
      <vt:lpstr> La re-planification: Exercice 7</vt:lpstr>
      <vt:lpstr> La re-planification: Devoir 1</vt:lpstr>
    </vt:vector>
  </TitlesOfParts>
  <Company>Ocelot communication</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Bureau du forestier en chef</dc:title>
  <dc:creator>Christine Pouliot</dc:creator>
  <cp:lastModifiedBy>Cyr, Guillaume (FEC)</cp:lastModifiedBy>
  <cp:revision>523</cp:revision>
  <cp:lastPrinted>2021-03-10T21:22:00Z</cp:lastPrinted>
  <dcterms:created xsi:type="dcterms:W3CDTF">2012-05-29T17:36:30Z</dcterms:created>
  <dcterms:modified xsi:type="dcterms:W3CDTF">2022-03-18T15:24:28Z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Sujet">
    <vt:lpwstr>Powerpoint</vt:lpwstr>
  </property>
  <property fmtid="{D5CDD505-2E9C-101B-9397-08002B2CF9AE}" pid="3" name="ContentType">
    <vt:lpwstr>Document</vt:lpwstr>
  </property>
  <property fmtid="{D5CDD505-2E9C-101B-9397-08002B2CF9AE}" pid="4" name="ContentTypeId">
    <vt:lpwstr>0x010100308D8C7535AC984C954409E86008B6B1</vt:lpwstr>
  </property>
</Properties>
</file>